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8" r:id="rId1"/>
  </p:sldMasterIdLst>
  <p:notesMasterIdLst>
    <p:notesMasterId r:id="rId7"/>
  </p:notesMasterIdLst>
  <p:handoutMasterIdLst>
    <p:handoutMasterId r:id="rId8"/>
  </p:handoutMasterIdLst>
  <p:sldIdLst>
    <p:sldId id="256" r:id="rId2"/>
    <p:sldId id="261" r:id="rId3"/>
    <p:sldId id="263" r:id="rId4"/>
    <p:sldId id="258" r:id="rId5"/>
    <p:sldId id="259" r:id="rId6"/>
  </p:sldIdLst>
  <p:sldSz cx="9144000" cy="6858000" type="screen4x3"/>
  <p:notesSz cx="7053263" cy="111379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595" autoAdjust="0"/>
    <p:restoredTop sz="94570" autoAdjust="0"/>
  </p:normalViewPr>
  <p:slideViewPr>
    <p:cSldViewPr>
      <p:cViewPr varScale="1">
        <p:scale>
          <a:sx n="65" d="100"/>
          <a:sy n="65" d="100"/>
        </p:scale>
        <p:origin x="-1452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55938" cy="5572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5738" y="0"/>
            <a:ext cx="3055937" cy="5572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F1C779-51C3-4F04-B962-D2CD7BE00708}" type="datetimeFigureOut">
              <a:rPr lang="id-ID" smtClean="0"/>
              <a:pPr/>
              <a:t>15/10/2017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10579100"/>
            <a:ext cx="3055938" cy="5572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5738" y="10579100"/>
            <a:ext cx="3055937" cy="5572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BD6DE4-40E2-4253-99F6-457055E66193}" type="slidenum">
              <a:rPr lang="id-ID" smtClean="0"/>
              <a:pPr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56414" cy="556895"/>
          </a:xfrm>
          <a:prstGeom prst="rect">
            <a:avLst/>
          </a:prstGeom>
        </p:spPr>
        <p:txBody>
          <a:bodyPr vert="horz" lIns="103949" tIns="51974" rIns="103949" bIns="51974" rtlCol="0"/>
          <a:lstStyle>
            <a:lvl1pPr algn="l">
              <a:defRPr sz="14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5217" y="0"/>
            <a:ext cx="3056414" cy="556895"/>
          </a:xfrm>
          <a:prstGeom prst="rect">
            <a:avLst/>
          </a:prstGeom>
        </p:spPr>
        <p:txBody>
          <a:bodyPr vert="horz" lIns="103949" tIns="51974" rIns="103949" bIns="51974" rtlCol="0"/>
          <a:lstStyle>
            <a:lvl1pPr algn="r">
              <a:defRPr sz="1400"/>
            </a:lvl1pPr>
          </a:lstStyle>
          <a:p>
            <a:fld id="{12625F51-6E03-48E8-BC11-57FF4D365F59}" type="datetimeFigureOut">
              <a:rPr lang="id-ID" smtClean="0"/>
              <a:pPr/>
              <a:t>15/10/2017</a:t>
            </a:fld>
            <a:endParaRPr lang="id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42950" y="835025"/>
            <a:ext cx="5568950" cy="41767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03949" tIns="51974" rIns="103949" bIns="51974" rtlCol="0" anchor="ctr"/>
          <a:lstStyle/>
          <a:p>
            <a:endParaRPr lang="id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5327" y="5290502"/>
            <a:ext cx="5642610" cy="5012055"/>
          </a:xfrm>
          <a:prstGeom prst="rect">
            <a:avLst/>
          </a:prstGeom>
        </p:spPr>
        <p:txBody>
          <a:bodyPr vert="horz" lIns="103949" tIns="51974" rIns="103949" bIns="51974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10579072"/>
            <a:ext cx="3056414" cy="556895"/>
          </a:xfrm>
          <a:prstGeom prst="rect">
            <a:avLst/>
          </a:prstGeom>
        </p:spPr>
        <p:txBody>
          <a:bodyPr vert="horz" lIns="103949" tIns="51974" rIns="103949" bIns="51974" rtlCol="0" anchor="b"/>
          <a:lstStyle>
            <a:lvl1pPr algn="l">
              <a:defRPr sz="14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5217" y="10579072"/>
            <a:ext cx="3056414" cy="556895"/>
          </a:xfrm>
          <a:prstGeom prst="rect">
            <a:avLst/>
          </a:prstGeom>
        </p:spPr>
        <p:txBody>
          <a:bodyPr vert="horz" lIns="103949" tIns="51974" rIns="103949" bIns="51974" rtlCol="0" anchor="b"/>
          <a:lstStyle>
            <a:lvl1pPr algn="r">
              <a:defRPr sz="1400"/>
            </a:lvl1pPr>
          </a:lstStyle>
          <a:p>
            <a:fld id="{FF064854-A673-40A0-8402-2E37AF28B762}" type="slidenum">
              <a:rPr lang="id-ID" smtClean="0"/>
              <a:pPr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064854-A673-40A0-8402-2E37AF28B762}" type="slidenum">
              <a:rPr lang="id-ID" smtClean="0"/>
              <a:pPr/>
              <a:t>1</a:t>
            </a:fld>
            <a:endParaRPr lang="id-ID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A02DF-8E20-495F-B1DB-331AF8B95FE5}" type="datetimeFigureOut">
              <a:rPr lang="id-ID" smtClean="0"/>
              <a:pPr/>
              <a:t>15/10/2017</a:t>
            </a:fld>
            <a:endParaRPr lang="id-ID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452BCA4A-DCFD-480D-9F1B-ACF9ECDED4E4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A02DF-8E20-495F-B1DB-331AF8B95FE5}" type="datetimeFigureOut">
              <a:rPr lang="id-ID" smtClean="0"/>
              <a:pPr/>
              <a:t>15/10/2017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BCA4A-DCFD-480D-9F1B-ACF9ECDED4E4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452BCA4A-DCFD-480D-9F1B-ACF9ECDED4E4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A02DF-8E20-495F-B1DB-331AF8B95FE5}" type="datetimeFigureOut">
              <a:rPr lang="id-ID" smtClean="0"/>
              <a:pPr/>
              <a:t>15/10/2017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A02DF-8E20-495F-B1DB-331AF8B95FE5}" type="datetimeFigureOut">
              <a:rPr lang="id-ID" smtClean="0"/>
              <a:pPr/>
              <a:t>15/10/2017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452BCA4A-DCFD-480D-9F1B-ACF9ECDED4E4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A02DF-8E20-495F-B1DB-331AF8B95FE5}" type="datetimeFigureOut">
              <a:rPr lang="id-ID" smtClean="0"/>
              <a:pPr/>
              <a:t>15/10/2017</a:t>
            </a:fld>
            <a:endParaRPr lang="id-ID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452BCA4A-DCFD-480D-9F1B-ACF9ECDED4E4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F78A02DF-8E20-495F-B1DB-331AF8B95FE5}" type="datetimeFigureOut">
              <a:rPr lang="id-ID" smtClean="0"/>
              <a:pPr/>
              <a:t>15/10/2017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BCA4A-DCFD-480D-9F1B-ACF9ECDED4E4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A02DF-8E20-495F-B1DB-331AF8B95FE5}" type="datetimeFigureOut">
              <a:rPr lang="id-ID" smtClean="0"/>
              <a:pPr/>
              <a:t>15/10/2017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id-ID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452BCA4A-DCFD-480D-9F1B-ACF9ECDED4E4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A02DF-8E20-495F-B1DB-331AF8B95FE5}" type="datetimeFigureOut">
              <a:rPr lang="id-ID" smtClean="0"/>
              <a:pPr/>
              <a:t>15/10/2017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452BCA4A-DCFD-480D-9F1B-ACF9ECDED4E4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A02DF-8E20-495F-B1DB-331AF8B95FE5}" type="datetimeFigureOut">
              <a:rPr lang="id-ID" smtClean="0"/>
              <a:pPr/>
              <a:t>15/10/2017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52BCA4A-DCFD-480D-9F1B-ACF9ECDED4E4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452BCA4A-DCFD-480D-9F1B-ACF9ECDED4E4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A02DF-8E20-495F-B1DB-331AF8B95FE5}" type="datetimeFigureOut">
              <a:rPr lang="id-ID" smtClean="0"/>
              <a:pPr/>
              <a:t>15/10/2017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id-ID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452BCA4A-DCFD-480D-9F1B-ACF9ECDED4E4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F78A02DF-8E20-495F-B1DB-331AF8B95FE5}" type="datetimeFigureOut">
              <a:rPr lang="id-ID" smtClean="0"/>
              <a:pPr/>
              <a:t>15/10/2017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id-ID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F78A02DF-8E20-495F-B1DB-331AF8B95FE5}" type="datetimeFigureOut">
              <a:rPr lang="id-ID" smtClean="0"/>
              <a:pPr/>
              <a:t>15/10/2017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id-ID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452BCA4A-DCFD-480D-9F1B-ACF9ECDED4E4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3109930"/>
          </a:xfrm>
        </p:spPr>
        <p:txBody>
          <a:bodyPr>
            <a:normAutofit/>
          </a:bodyPr>
          <a:lstStyle/>
          <a:p>
            <a:r>
              <a:rPr lang="id-ID" sz="2800" dirty="0" smtClean="0">
                <a:latin typeface="Berlin Sans FB Demi" pitchFamily="34" charset="0"/>
              </a:rPr>
              <a:t>ALIYA.COM</a:t>
            </a:r>
          </a:p>
          <a:p>
            <a:r>
              <a:rPr lang="id-ID" sz="2800" dirty="0" smtClean="0">
                <a:latin typeface="Baskerville Old Face" pitchFamily="18" charset="0"/>
              </a:rPr>
              <a:t>SDIT ALIYA 2017</a:t>
            </a:r>
          </a:p>
          <a:p>
            <a:endParaRPr lang="id-ID" sz="2800" dirty="0" smtClean="0">
              <a:latin typeface="Baskerville Old Face" pitchFamily="18" charset="0"/>
            </a:endParaRPr>
          </a:p>
          <a:p>
            <a:r>
              <a:rPr lang="id-ID" sz="2800" dirty="0" smtClean="0">
                <a:latin typeface="Baskerville Old Face" pitchFamily="18" charset="0"/>
              </a:rPr>
              <a:t>Sabtu, 28 Oktober 2017</a:t>
            </a:r>
          </a:p>
          <a:p>
            <a:endParaRPr lang="id-ID" sz="2800" dirty="0" smtClean="0">
              <a:latin typeface="Baskerville Old Face" pitchFamily="18" charset="0"/>
            </a:endParaRPr>
          </a:p>
          <a:p>
            <a:endParaRPr lang="id-ID" sz="2800" dirty="0" smtClean="0">
              <a:latin typeface="Baskerville Old Face" pitchFamily="18" charset="0"/>
            </a:endParaRPr>
          </a:p>
          <a:p>
            <a:endParaRPr lang="id-ID" sz="2800" dirty="0">
              <a:latin typeface="Baskerville Old Face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id-ID" sz="6000" dirty="0" smtClean="0">
                <a:latin typeface="Arial Black" pitchFamily="34" charset="0"/>
              </a:rPr>
              <a:t>LOMBA</a:t>
            </a:r>
            <a:r>
              <a:rPr lang="id-ID" sz="6000" dirty="0" smtClean="0"/>
              <a:t> </a:t>
            </a:r>
            <a:r>
              <a:rPr lang="id-ID" sz="6000" dirty="0" smtClean="0">
                <a:latin typeface="Arial Black" pitchFamily="34" charset="0"/>
              </a:rPr>
              <a:t>CERGAM</a:t>
            </a:r>
            <a:endParaRPr lang="id-ID" sz="6000" dirty="0"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b="1" dirty="0" smtClean="0"/>
              <a:t>Syarat Peserta Lomba :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lvl="0"/>
            <a:endParaRPr lang="id-ID" sz="2800" dirty="0" smtClean="0"/>
          </a:p>
          <a:p>
            <a:pPr lvl="0"/>
            <a:r>
              <a:rPr lang="id-ID" sz="2800" dirty="0" smtClean="0">
                <a:latin typeface="Bodoni MT" pitchFamily="18" charset="0"/>
              </a:rPr>
              <a:t>Biaya Pendaftaran Rp 30.000,- / Peserta </a:t>
            </a:r>
          </a:p>
          <a:p>
            <a:pPr lvl="0"/>
            <a:r>
              <a:rPr lang="id-ID" sz="2800" dirty="0" smtClean="0">
                <a:latin typeface="Bodoni MT" pitchFamily="18" charset="0"/>
              </a:rPr>
              <a:t>Peserta harus datang 15 menit sebelum lomba dimulai</a:t>
            </a:r>
            <a:endParaRPr lang="id-ID" sz="2400" dirty="0" smtClean="0">
              <a:latin typeface="Bodoni MT" pitchFamily="18" charset="0"/>
            </a:endParaRPr>
          </a:p>
          <a:p>
            <a:pPr lvl="0"/>
            <a:r>
              <a:rPr lang="id-ID" sz="2800" dirty="0" smtClean="0">
                <a:latin typeface="Bodoni MT" pitchFamily="18" charset="0"/>
              </a:rPr>
              <a:t>Peseta wajib daftar ulang pada hari pelaksanaan lomba pada pukul 07.00 – 07.30 WIB.</a:t>
            </a:r>
          </a:p>
          <a:p>
            <a:pPr lvl="0"/>
            <a:endParaRPr lang="id-ID" sz="2800" dirty="0" smtClean="0"/>
          </a:p>
          <a:p>
            <a:pPr lvl="0"/>
            <a:endParaRPr lang="id-ID" sz="2400" dirty="0" smtClean="0"/>
          </a:p>
          <a:p>
            <a:pPr lvl="2" algn="just">
              <a:buNone/>
            </a:pPr>
            <a:endParaRPr lang="id-ID" sz="1400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67524"/>
          </a:xfrm>
        </p:spPr>
        <p:txBody>
          <a:bodyPr>
            <a:normAutofit fontScale="90000"/>
          </a:bodyPr>
          <a:lstStyle/>
          <a:p>
            <a:r>
              <a:rPr lang="id-ID" b="1" dirty="0" smtClean="0"/>
              <a:t>Ketentuan Lomba:</a:t>
            </a:r>
            <a:r>
              <a:rPr lang="id-ID" dirty="0" smtClean="0"/>
              <a:t/>
            </a:r>
            <a:br>
              <a:rPr lang="id-ID" dirty="0" smtClean="0"/>
            </a:b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28596" y="1000108"/>
            <a:ext cx="8429684" cy="5429288"/>
          </a:xfrm>
        </p:spPr>
        <p:txBody>
          <a:bodyPr>
            <a:noAutofit/>
          </a:bodyPr>
          <a:lstStyle/>
          <a:p>
            <a:pPr lvl="0"/>
            <a:r>
              <a:rPr lang="id-ID" sz="14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Waktu pengerjaan 120 menit</a:t>
            </a:r>
          </a:p>
          <a:p>
            <a:pPr lvl="0"/>
            <a:r>
              <a:rPr lang="id-ID" sz="14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Ukuran  kertas A4 (kertas disediakan panitia)</a:t>
            </a:r>
          </a:p>
          <a:p>
            <a:pPr lvl="0"/>
            <a:r>
              <a:rPr lang="id-ID" sz="14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Tema cergam : Persaudaraan</a:t>
            </a:r>
          </a:p>
          <a:p>
            <a:pPr lvl="0"/>
            <a:r>
              <a:rPr lang="id-ID" sz="14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Peserta membuat gambar seri bernarasi, boleh disertai </a:t>
            </a:r>
            <a:r>
              <a:rPr lang="id-ID" sz="14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tulisan (seperti komik)</a:t>
            </a:r>
          </a:p>
          <a:p>
            <a:pPr lvl="0"/>
            <a:r>
              <a:rPr lang="id-ID" sz="14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Kertas dibagi minimal 4 bagian (tidak harus sama besar)</a:t>
            </a:r>
          </a:p>
          <a:p>
            <a:pPr lvl="0"/>
            <a:r>
              <a:rPr lang="id-ID" sz="14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Pola gambar digambar dl menggunakan pensil</a:t>
            </a:r>
            <a:endParaRPr lang="id-ID" sz="1400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lvl="0"/>
            <a:r>
              <a:rPr lang="id-ID" sz="14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Tema gambar dan nomor peserta ditulis di belakang kertas gambar</a:t>
            </a:r>
          </a:p>
          <a:p>
            <a:pPr lvl="0"/>
            <a:r>
              <a:rPr lang="id-ID" sz="14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Pewarnaan menggunakan crayon dengan 12 warna merk greebel (disediakan panitia)</a:t>
            </a:r>
          </a:p>
          <a:p>
            <a:pPr lvl="0"/>
            <a:r>
              <a:rPr lang="id-ID" sz="14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Peserta diperbolehkan membawa crayon lebih dari 12 warna merk </a:t>
            </a:r>
            <a:r>
              <a:rPr lang="id-ID" sz="1400" b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greebel </a:t>
            </a:r>
            <a:r>
              <a:rPr lang="id-ID" sz="14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(tidak diijinkan membawa merk lain)</a:t>
            </a:r>
          </a:p>
          <a:p>
            <a:pPr lvl="0"/>
            <a:r>
              <a:rPr lang="id-ID" sz="14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Pengumuman pemenang akan diberitahukan setelah pelaksanaan lomba selesai</a:t>
            </a:r>
          </a:p>
          <a:p>
            <a:r>
              <a:rPr lang="id-ID" sz="14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Peserta yang terlambat datang tidak mendapatkan penambahan waktu.</a:t>
            </a:r>
          </a:p>
          <a:p>
            <a:pPr marL="274320" lvl="2" indent="-274320">
              <a:buClr>
                <a:schemeClr val="accent3"/>
              </a:buClr>
              <a:buSzPct val="95000"/>
            </a:pPr>
            <a:r>
              <a:rPr lang="id-ID" sz="14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Peserta dilarang memulai lomba sebelum ada aba-aba dari panitia dan apabila terdapat kecurangan dari peserta maka akan didiskualifikasi.</a:t>
            </a:r>
          </a:p>
          <a:p>
            <a:pPr lvl="0"/>
            <a:r>
              <a:rPr lang="id-ID" sz="14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Peserta tidak boleh meninggalkan tempat lomba saat perlombaan berlangsung (kecuali ke toilet)</a:t>
            </a:r>
          </a:p>
          <a:p>
            <a:pPr lvl="0"/>
            <a:r>
              <a:rPr lang="id-ID" sz="14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Peserta tidak diperbolehkan dibantu orang lain saat pelaksanaan lomba berlangsung</a:t>
            </a:r>
          </a:p>
          <a:p>
            <a:pPr lvl="0"/>
            <a:r>
              <a:rPr lang="id-ID" sz="14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 Peserta dilarang meminjam perlengkapan lomba selama acara lomba berlangsung</a:t>
            </a:r>
          </a:p>
          <a:p>
            <a:pPr lvl="0"/>
            <a:r>
              <a:rPr lang="id-ID" sz="14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Juri independen dari Greebel</a:t>
            </a:r>
          </a:p>
          <a:p>
            <a:pPr lvl="0"/>
            <a:r>
              <a:rPr lang="id-ID" sz="14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Keputusan dewan juri tidak dapat diganggu gugat</a:t>
            </a:r>
          </a:p>
          <a:p>
            <a:endParaRPr lang="id-ID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>
                <a:latin typeface="+mn-lt"/>
              </a:rPr>
              <a:t>KRITERIA PENILAIAN</a:t>
            </a:r>
            <a:endParaRPr lang="id-ID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id-ID" dirty="0" smtClean="0"/>
              <a:t>   </a:t>
            </a:r>
            <a:r>
              <a:rPr lang="id-ID" sz="2000" dirty="0" smtClean="0">
                <a:latin typeface="Baskerville Old Face" pitchFamily="18" charset="0"/>
              </a:rPr>
              <a:t>Penilaian dilakukan oleh juri yang berpengalaman di bidang mewarnai dan </a:t>
            </a:r>
            <a:r>
              <a:rPr lang="id-ID" sz="2000" smtClean="0">
                <a:latin typeface="Baskerville Old Face" pitchFamily="18" charset="0"/>
              </a:rPr>
              <a:t>menggambar  </a:t>
            </a:r>
            <a:r>
              <a:rPr lang="id-ID" sz="2000" dirty="0" smtClean="0">
                <a:latin typeface="Baskerville Old Face" pitchFamily="18" charset="0"/>
              </a:rPr>
              <a:t>didampingi oleh panitia lomba. Keputusan juri tidak dapat diganggu gugat. Kriteria penilaian meliputi :</a:t>
            </a:r>
          </a:p>
          <a:p>
            <a:pPr algn="just">
              <a:buNone/>
            </a:pPr>
            <a:r>
              <a:rPr lang="id-ID" sz="2000" dirty="0" smtClean="0">
                <a:latin typeface="Baskerville Old Face" pitchFamily="18" charset="0"/>
              </a:rPr>
              <a:t>    a. Segi edukasi (sesuai norma susila dan tidak melanggar SARA : 20 – 30)</a:t>
            </a:r>
          </a:p>
          <a:p>
            <a:pPr>
              <a:buNone/>
            </a:pPr>
            <a:r>
              <a:rPr lang="id-ID" sz="2000" dirty="0" smtClean="0">
                <a:latin typeface="Baskerville Old Face" pitchFamily="18" charset="0"/>
              </a:rPr>
              <a:t>    b. Segi cerita (sesuai dengan dunia anak, gambar sesuai dengan tema,  </a:t>
            </a:r>
          </a:p>
          <a:p>
            <a:pPr>
              <a:buNone/>
            </a:pPr>
            <a:r>
              <a:rPr lang="id-ID" sz="2000" dirty="0" smtClean="0">
                <a:latin typeface="Baskerville Old Face" pitchFamily="18" charset="0"/>
              </a:rPr>
              <a:t>        komunikatif : 20 – 35)  </a:t>
            </a:r>
          </a:p>
          <a:p>
            <a:pPr algn="just">
              <a:buNone/>
            </a:pPr>
            <a:r>
              <a:rPr lang="id-ID" sz="2000" dirty="0" smtClean="0">
                <a:latin typeface="Baskerville Old Face" pitchFamily="18" charset="0"/>
              </a:rPr>
              <a:t>    c. Segi gambar ( kreativitas, kompoisi warna, teknik menggambar,</a:t>
            </a:r>
          </a:p>
          <a:p>
            <a:pPr algn="just">
              <a:buNone/>
            </a:pPr>
            <a:r>
              <a:rPr lang="id-ID" sz="2000" dirty="0" smtClean="0">
                <a:latin typeface="Baskerville Old Face" pitchFamily="18" charset="0"/>
              </a:rPr>
              <a:t>        keaslian : 20 – 35)</a:t>
            </a:r>
          </a:p>
          <a:p>
            <a:pPr>
              <a:buNone/>
            </a:pPr>
            <a:endParaRPr lang="id-ID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JUARA LOMBA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d-ID" dirty="0" smtClean="0"/>
              <a:t>Juara I                         : Piala + Uang Tunai</a:t>
            </a:r>
          </a:p>
          <a:p>
            <a:r>
              <a:rPr lang="id-ID" dirty="0" smtClean="0"/>
              <a:t>Juara II                        : Piala + Uang Tunai</a:t>
            </a:r>
          </a:p>
          <a:p>
            <a:r>
              <a:rPr lang="id-ID" dirty="0" smtClean="0"/>
              <a:t>Juara III                       : Piala + Uang Tunai</a:t>
            </a:r>
          </a:p>
          <a:p>
            <a:endParaRPr lang="id-ID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134</TotalTime>
  <Words>222</Words>
  <Application>Microsoft Office PowerPoint</Application>
  <PresentationFormat>On-screen Show (4:3)</PresentationFormat>
  <Paragraphs>42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Civic</vt:lpstr>
      <vt:lpstr>LOMBA CERGAM</vt:lpstr>
      <vt:lpstr>Syarat Peserta Lomba :</vt:lpstr>
      <vt:lpstr>Ketentuan Lomba: </vt:lpstr>
      <vt:lpstr>KRITERIA PENILAIAN</vt:lpstr>
      <vt:lpstr>JUARA LOMBA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LOMBA MEWARNAI</dc:title>
  <dc:creator>Lenovo</dc:creator>
  <cp:lastModifiedBy>IHWAN-01</cp:lastModifiedBy>
  <cp:revision>21</cp:revision>
  <dcterms:created xsi:type="dcterms:W3CDTF">2017-10-10T04:46:43Z</dcterms:created>
  <dcterms:modified xsi:type="dcterms:W3CDTF">2017-10-15T02:27:06Z</dcterms:modified>
</cp:coreProperties>
</file>