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32" r:id="rId2"/>
  </p:sldMasterIdLst>
  <p:handoutMasterIdLst>
    <p:handoutMasterId r:id="rId15"/>
  </p:handoutMasterIdLst>
  <p:sldIdLst>
    <p:sldId id="256" r:id="rId3"/>
    <p:sldId id="258" r:id="rId4"/>
    <p:sldId id="259" r:id="rId5"/>
    <p:sldId id="260" r:id="rId6"/>
    <p:sldId id="268" r:id="rId7"/>
    <p:sldId id="261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1A8DC-F273-4678-93E8-9A21CCFE4A7B}" type="datetimeFigureOut">
              <a:rPr lang="id-ID" smtClean="0"/>
              <a:t>12/10/2017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F4D7A-3543-4755-B0A0-EC85C59E7048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5E4844B-36F3-4FC9-A4EE-91034B2FE37B}" type="datetimeFigureOut">
              <a:rPr lang="id-ID" smtClean="0"/>
              <a:pPr/>
              <a:t>12/10/2017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Pictures\aliya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73800" y="3860800"/>
            <a:ext cx="609600" cy="304800"/>
          </a:xfrm>
          <a:prstGeom prst="rect">
            <a:avLst/>
          </a:prstGeom>
          <a:noFill/>
        </p:spPr>
      </p:pic>
      <p:pic>
        <p:nvPicPr>
          <p:cNvPr id="1027" name="Picture 3" descr="C:\Users\ASUS\Pictures\ilustrasi-orang-rapa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96240"/>
            <a:ext cx="9144000" cy="646176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0" y="3352800"/>
            <a:ext cx="9144000" cy="1295400"/>
          </a:xfrm>
          <a:prstGeom prst="rect">
            <a:avLst/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895600"/>
            <a:ext cx="7772400" cy="1508760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FF33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itchFamily="18" charset="0"/>
              </a:rPr>
              <a:t>Technical Meeting</a:t>
            </a:r>
            <a:endParaRPr lang="id-ID" sz="4400" b="1" dirty="0">
              <a:solidFill>
                <a:srgbClr val="FF33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3733800"/>
            <a:ext cx="6218938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 err="1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Lomba</a:t>
            </a:r>
            <a:r>
              <a:rPr lang="en-US" sz="4400" dirty="0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 </a:t>
            </a:r>
            <a:r>
              <a:rPr lang="en-US" sz="4400" dirty="0" err="1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murattal</a:t>
            </a:r>
            <a:r>
              <a:rPr lang="en-US" sz="4400" dirty="0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 </a:t>
            </a:r>
            <a:r>
              <a:rPr lang="en-US" sz="4400" dirty="0" smtClean="0">
                <a:ln w="18415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Al Qur’an</a:t>
            </a:r>
            <a:endParaRPr lang="id-ID" sz="4400" dirty="0" smtClean="0">
              <a:ln w="18415" cmpd="sng">
                <a:noFill/>
                <a:prstDash val="solid"/>
              </a:ln>
              <a:solidFill>
                <a:schemeClr val="tx2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abriola" pitchFamily="82" charset="0"/>
              <a:cs typeface="Aparajita" pitchFamily="34" charset="0"/>
            </a:endParaRPr>
          </a:p>
          <a:p>
            <a:pPr algn="ctr"/>
            <a:endParaRPr lang="id-ID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abriola" pitchFamily="82" charset="0"/>
              <a:cs typeface="Aparajita" pitchFamily="34" charset="0"/>
            </a:endParaRPr>
          </a:p>
        </p:txBody>
      </p:sp>
      <p:pic>
        <p:nvPicPr>
          <p:cNvPr id="1030" name="Picture 6" descr="C:\Users\ASUS\Pictures\aliya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81000"/>
            <a:ext cx="2133600" cy="1066800"/>
          </a:xfrm>
          <a:prstGeom prst="rect">
            <a:avLst/>
          </a:prstGeom>
          <a:noFill/>
        </p:spPr>
      </p:pic>
      <p:sp>
        <p:nvSpPr>
          <p:cNvPr id="11" name="Subtitle 2"/>
          <p:cNvSpPr txBox="1">
            <a:spLocks/>
          </p:cNvSpPr>
          <p:nvPr/>
        </p:nvSpPr>
        <p:spPr>
          <a:xfrm>
            <a:off x="762000" y="5349240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d-ID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abriola" pitchFamily="82" charset="0"/>
              </a:rPr>
              <a:t>Sabtu, 28 Oktober 2017</a:t>
            </a:r>
            <a:endParaRPr kumimoji="0" lang="id-ID" sz="2000" b="1" i="0" u="none" strike="noStrike" kern="1200" cap="none" spc="0" normalizeH="0" baseline="0" noProof="0" dirty="0"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Gabriola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1219200"/>
            <a:ext cx="3535680" cy="105156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Gisha" pitchFamily="34" charset="-79"/>
                <a:cs typeface="Gisha" pitchFamily="34" charset="-79"/>
              </a:rPr>
              <a:t>Pemenang</a:t>
            </a:r>
            <a:endParaRPr lang="id-ID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Gisha" pitchFamily="34" charset="-79"/>
              <a:cs typeface="Gisha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52800"/>
            <a:ext cx="9144000" cy="28956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1422400" lvl="0" indent="-568325">
              <a:buFont typeface="+mj-lt"/>
              <a:buAutoNum type="arabicPeriod"/>
            </a:pPr>
            <a:r>
              <a:rPr lang="en-US" dirty="0" err="1" smtClean="0">
                <a:latin typeface="Gisha" pitchFamily="34" charset="-79"/>
                <a:cs typeface="Gisha" pitchFamily="34" charset="-79"/>
              </a:rPr>
              <a:t>Pemenang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akan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diumumkan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tangggal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id-ID" b="1" dirty="0" smtClean="0">
                <a:latin typeface="Gisha" pitchFamily="34" charset="-79"/>
                <a:cs typeface="Gisha" pitchFamily="34" charset="-79"/>
              </a:rPr>
              <a:t>28</a:t>
            </a:r>
            <a:r>
              <a:rPr lang="en-US" b="1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b="1" dirty="0" err="1">
                <a:latin typeface="Gisha" pitchFamily="34" charset="-79"/>
                <a:cs typeface="Gisha" pitchFamily="34" charset="-79"/>
              </a:rPr>
              <a:t>O</a:t>
            </a:r>
            <a:r>
              <a:rPr lang="en-US" b="1" dirty="0" err="1" smtClean="0">
                <a:latin typeface="Gisha" pitchFamily="34" charset="-79"/>
                <a:cs typeface="Gisha" pitchFamily="34" charset="-79"/>
              </a:rPr>
              <a:t>ktober</a:t>
            </a:r>
            <a:r>
              <a:rPr lang="en-US" b="1" dirty="0" smtClean="0">
                <a:latin typeface="Gisha" pitchFamily="34" charset="-79"/>
                <a:cs typeface="Gisha" pitchFamily="34" charset="-79"/>
              </a:rPr>
              <a:t> 201</a:t>
            </a:r>
            <a:r>
              <a:rPr lang="id-ID" b="1" dirty="0" smtClean="0">
                <a:latin typeface="Gisha" pitchFamily="34" charset="-79"/>
                <a:cs typeface="Gisha" pitchFamily="34" charset="-79"/>
              </a:rPr>
              <a:t>7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setelah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lomba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selesai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.</a:t>
            </a:r>
            <a:endParaRPr lang="id-ID" dirty="0" smtClean="0">
              <a:latin typeface="Gisha" pitchFamily="34" charset="-79"/>
              <a:cs typeface="Gisha" pitchFamily="34" charset="-79"/>
            </a:endParaRPr>
          </a:p>
          <a:p>
            <a:pPr marL="1422400" lvl="0" indent="-568325">
              <a:buFont typeface="+mj-lt"/>
              <a:buAutoNum type="arabicPeriod"/>
            </a:pPr>
            <a:r>
              <a:rPr lang="en-US" dirty="0" err="1" smtClean="0">
                <a:latin typeface="Gisha" pitchFamily="34" charset="-79"/>
                <a:cs typeface="Gisha" pitchFamily="34" charset="-79"/>
              </a:rPr>
              <a:t>Pemenang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terdiri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dari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b="1" dirty="0" err="1" smtClean="0">
                <a:latin typeface="Gisha" pitchFamily="34" charset="-79"/>
                <a:cs typeface="Gisha" pitchFamily="34" charset="-79"/>
              </a:rPr>
              <a:t>juara</a:t>
            </a:r>
            <a:r>
              <a:rPr lang="en-US" b="1" dirty="0" smtClean="0">
                <a:latin typeface="Gisha" pitchFamily="34" charset="-79"/>
                <a:cs typeface="Gisha" pitchFamily="34" charset="-79"/>
              </a:rPr>
              <a:t> 1,2, </a:t>
            </a:r>
            <a:r>
              <a:rPr lang="en-US" b="1" dirty="0" err="1" smtClean="0">
                <a:latin typeface="Gisha" pitchFamily="34" charset="-79"/>
                <a:cs typeface="Gisha" pitchFamily="34" charset="-79"/>
              </a:rPr>
              <a:t>dan</a:t>
            </a:r>
            <a:r>
              <a:rPr lang="en-US" b="1" dirty="0" smtClean="0">
                <a:latin typeface="Gisha" pitchFamily="34" charset="-79"/>
                <a:cs typeface="Gisha" pitchFamily="34" charset="-79"/>
              </a:rPr>
              <a:t> 3</a:t>
            </a:r>
          </a:p>
          <a:p>
            <a:pPr marL="1422400" lvl="0" indent="-568325">
              <a:buFont typeface="+mj-lt"/>
              <a:buAutoNum type="arabicPeriod"/>
            </a:pPr>
            <a:r>
              <a:rPr lang="en-US" dirty="0" err="1" smtClean="0">
                <a:latin typeface="Gisha" pitchFamily="34" charset="-79"/>
                <a:cs typeface="Gisha" pitchFamily="34" charset="-79"/>
              </a:rPr>
              <a:t>Hadiah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berupa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b="1" dirty="0" smtClean="0">
                <a:latin typeface="Gisha" pitchFamily="34" charset="-79"/>
                <a:cs typeface="Gisha" pitchFamily="34" charset="-79"/>
              </a:rPr>
              <a:t>Trophy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,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sertifikat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dan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uang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pembinaan</a:t>
            </a:r>
            <a:endParaRPr lang="id-ID" dirty="0" smtClean="0">
              <a:latin typeface="Gisha" pitchFamily="34" charset="-79"/>
              <a:cs typeface="Gisha" pitchFamily="34" charset="-79"/>
            </a:endParaRPr>
          </a:p>
        </p:txBody>
      </p:sp>
      <p:pic>
        <p:nvPicPr>
          <p:cNvPr id="8194" name="Picture 2" descr="C:\Users\ASUS\Picture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609600"/>
            <a:ext cx="2228850" cy="20478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SUS\Pictures\siswa-sma-1-padang-menangkan-lomba-menulis-tentang-perpustakaan_201307311124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4429" y="0"/>
            <a:ext cx="9198429" cy="58674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8458200" cy="4267200"/>
          </a:xfrm>
          <a:solidFill>
            <a:schemeClr val="tx1">
              <a:alpha val="79000"/>
            </a:schemeClr>
          </a:solidFill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Nama</a:t>
            </a:r>
            <a:r>
              <a:rPr lang="en-US" dirty="0" smtClean="0">
                <a:solidFill>
                  <a:schemeClr val="bg1"/>
                </a:solidFill>
              </a:rPr>
              <a:t> 		: </a:t>
            </a:r>
            <a:r>
              <a:rPr lang="id-ID" b="1" dirty="0" smtClean="0">
                <a:solidFill>
                  <a:schemeClr val="bg1"/>
                </a:solidFill>
              </a:rPr>
              <a:t>Ust. Lukman Hakim, S.HI.</a:t>
            </a:r>
            <a:endParaRPr lang="id-ID" dirty="0" smtClean="0">
              <a:solidFill>
                <a:schemeClr val="bg1"/>
              </a:solidFill>
            </a:endParaRPr>
          </a:p>
          <a:p>
            <a:pPr marL="582930" indent="-514350">
              <a:buNone/>
            </a:pP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Asal</a:t>
            </a:r>
            <a:r>
              <a:rPr lang="en-US" dirty="0" smtClean="0">
                <a:solidFill>
                  <a:schemeClr val="bg1"/>
                </a:solidFill>
              </a:rPr>
              <a:t>		: </a:t>
            </a:r>
            <a:r>
              <a:rPr lang="id-ID" b="1" dirty="0" smtClean="0">
                <a:solidFill>
                  <a:schemeClr val="bg1"/>
                </a:solidFill>
              </a:rPr>
              <a:t>Bogor</a:t>
            </a:r>
            <a:endParaRPr lang="en-US" b="1" dirty="0" smtClean="0">
              <a:solidFill>
                <a:schemeClr val="bg1"/>
              </a:solidFill>
            </a:endParaRPr>
          </a:p>
          <a:p>
            <a:pPr marL="582930" indent="-514350">
              <a:buNone/>
            </a:pP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Aktivitas</a:t>
            </a:r>
            <a:r>
              <a:rPr lang="en-US" dirty="0" smtClean="0">
                <a:solidFill>
                  <a:schemeClr val="bg1"/>
                </a:solidFill>
              </a:rPr>
              <a:t>	: </a:t>
            </a:r>
            <a:r>
              <a:rPr lang="id-ID" b="1" dirty="0" smtClean="0">
                <a:solidFill>
                  <a:schemeClr val="bg1"/>
                </a:solidFill>
              </a:rPr>
              <a:t>Pengasuh Ponpes Nurul Quran</a:t>
            </a:r>
            <a:endParaRPr lang="id-ID" dirty="0" smtClean="0">
              <a:solidFill>
                <a:schemeClr val="bg1"/>
              </a:solidFill>
            </a:endParaRPr>
          </a:p>
          <a:p>
            <a:pPr marL="582930" lvl="0" indent="-514350">
              <a:buFont typeface="+mj-lt"/>
              <a:buAutoNum type="arabicPeriod" startAt="2"/>
            </a:pPr>
            <a:r>
              <a:rPr lang="en-US" dirty="0" err="1" smtClean="0">
                <a:solidFill>
                  <a:schemeClr val="bg1"/>
                </a:solidFill>
              </a:rPr>
              <a:t>Nama</a:t>
            </a:r>
            <a:r>
              <a:rPr lang="en-US" dirty="0" smtClean="0">
                <a:solidFill>
                  <a:schemeClr val="bg1"/>
                </a:solidFill>
              </a:rPr>
              <a:t>	 	: </a:t>
            </a:r>
            <a:r>
              <a:rPr lang="id-ID" b="1" dirty="0" smtClean="0">
                <a:solidFill>
                  <a:schemeClr val="bg1"/>
                </a:solidFill>
              </a:rPr>
              <a:t>Ust. Badru Kamal, Lc.</a:t>
            </a:r>
          </a:p>
          <a:p>
            <a:pPr marL="582930" indent="-514350">
              <a:buNone/>
            </a:pP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Asal</a:t>
            </a:r>
            <a:r>
              <a:rPr lang="en-US" dirty="0" smtClean="0">
                <a:solidFill>
                  <a:schemeClr val="bg1"/>
                </a:solidFill>
              </a:rPr>
              <a:t>		: </a:t>
            </a:r>
            <a:r>
              <a:rPr lang="id-ID" dirty="0" smtClean="0">
                <a:solidFill>
                  <a:schemeClr val="bg1"/>
                </a:solidFill>
              </a:rPr>
              <a:t>Bogor</a:t>
            </a:r>
          </a:p>
          <a:p>
            <a:pPr marL="582930" indent="-514350">
              <a:buNone/>
            </a:pPr>
            <a:r>
              <a:rPr lang="id-ID" dirty="0" smtClean="0">
                <a:solidFill>
                  <a:schemeClr val="bg1"/>
                </a:solidFill>
              </a:rPr>
              <a:t>	Aktivitas	: Bimas Islam Kemenag Kota </a:t>
            </a:r>
          </a:p>
          <a:p>
            <a:pPr marL="582930" indent="-514350">
              <a:buNone/>
            </a:pPr>
            <a:r>
              <a:rPr lang="id-ID" dirty="0" smtClean="0">
                <a:solidFill>
                  <a:schemeClr val="bg1"/>
                </a:solidFill>
              </a:rPr>
              <a:t>				  Bogor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38200"/>
            <a:ext cx="3733800" cy="1051560"/>
          </a:xfrm>
        </p:spPr>
        <p:txBody>
          <a:bodyPr>
            <a:no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Dewan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Juri</a:t>
            </a:r>
            <a:endParaRPr lang="id-ID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TERIMA KASIH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SUS\Pictures\Muslim-Kids-reading-Holy-Qur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438400" y="304800"/>
            <a:ext cx="6705600" cy="6553200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914400"/>
            <a:ext cx="6172200" cy="4114800"/>
          </a:xfrm>
          <a:noFill/>
        </p:spPr>
        <p:txBody>
          <a:bodyPr>
            <a:noAutofit/>
          </a:bodyPr>
          <a:lstStyle/>
          <a:p>
            <a:pPr marL="6350" indent="-6350" algn="r">
              <a:buNone/>
            </a:pPr>
            <a:r>
              <a:rPr lang="id-ID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Musabaqoh Tilawatil Quran cabang Murottal </a:t>
            </a:r>
            <a:r>
              <a:rPr lang="id-ID" sz="2400" dirty="0" smtClean="0"/>
              <a:t>adalah bidang lomba membaca Al-Qur’an dengan bacaan </a:t>
            </a:r>
            <a:r>
              <a:rPr lang="id-ID" sz="2400" b="1" dirty="0" smtClean="0"/>
              <a:t>Murottal</a:t>
            </a:r>
            <a:r>
              <a:rPr lang="id-ID" sz="2400" dirty="0" smtClean="0"/>
              <a:t>, yaitu bacaan Al-Qur’an yang mengandung nilai ilmu membaca (tajwid), seni (lagu dan suara) serta etika (adab) membaca.</a:t>
            </a:r>
          </a:p>
          <a:p>
            <a:pPr algn="r"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SUS\Pictures\checklis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0"/>
            <a:ext cx="3429000" cy="308699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05000"/>
            <a:ext cx="4800600" cy="9144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Gabriola" pitchFamily="82" charset="0"/>
                <a:cs typeface="Arial" pitchFamily="34" charset="0"/>
              </a:rPr>
              <a:t>PENDAFTARAN</a:t>
            </a:r>
            <a:br>
              <a:rPr lang="en-US" sz="60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Gabriola" pitchFamily="82" charset="0"/>
                <a:cs typeface="Arial" pitchFamily="34" charset="0"/>
              </a:rPr>
            </a:br>
            <a:endParaRPr lang="id-ID" sz="6000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Gabriola" pitchFamily="82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457200" y="2590800"/>
            <a:ext cx="9829800" cy="3505200"/>
          </a:xfrm>
          <a:prstGeom prst="rect">
            <a:avLst/>
          </a:prstGeom>
          <a:solidFill>
            <a:schemeClr val="tx1">
              <a:alpha val="94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743200"/>
            <a:ext cx="8382000" cy="4191000"/>
          </a:xfrm>
        </p:spPr>
        <p:txBody>
          <a:bodyPr>
            <a:normAutofit/>
          </a:bodyPr>
          <a:lstStyle/>
          <a:p>
            <a:pPr marL="409575" indent="-393700">
              <a:buFont typeface="+mj-lt"/>
              <a:buAutoNum type="arabicPeriod"/>
            </a:pPr>
            <a:r>
              <a:rPr lang="id-ID" sz="2400" dirty="0" smtClean="0">
                <a:solidFill>
                  <a:schemeClr val="bg1"/>
                </a:solidFill>
              </a:rPr>
              <a:t>Peserta dapat </a:t>
            </a:r>
            <a:r>
              <a:rPr lang="id-ID" sz="2400" b="1" dirty="0" smtClean="0">
                <a:solidFill>
                  <a:schemeClr val="bg1"/>
                </a:solidFill>
              </a:rPr>
              <a:t>mendaftarkan diri </a:t>
            </a:r>
            <a:r>
              <a:rPr lang="id-ID" sz="2400" dirty="0" smtClean="0">
                <a:solidFill>
                  <a:schemeClr val="bg1"/>
                </a:solidFill>
              </a:rPr>
              <a:t>dengan cara </a:t>
            </a:r>
            <a:r>
              <a:rPr lang="id-ID" sz="2400" b="1" dirty="0" smtClean="0">
                <a:solidFill>
                  <a:schemeClr val="bg1"/>
                </a:solidFill>
              </a:rPr>
              <a:t>mengisi form </a:t>
            </a:r>
            <a:r>
              <a:rPr lang="id-ID" sz="2400" dirty="0" smtClean="0">
                <a:solidFill>
                  <a:schemeClr val="bg1"/>
                </a:solidFill>
              </a:rPr>
              <a:t>pendaftaran </a:t>
            </a:r>
            <a:r>
              <a:rPr lang="en-US" sz="2400" dirty="0">
                <a:solidFill>
                  <a:schemeClr val="bg1"/>
                </a:solidFill>
              </a:rPr>
              <a:t>y</a:t>
            </a:r>
            <a:r>
              <a:rPr lang="en-US" sz="2400" dirty="0" smtClean="0">
                <a:solidFill>
                  <a:schemeClr val="bg1"/>
                </a:solidFill>
              </a:rPr>
              <a:t>ang </a:t>
            </a:r>
            <a:r>
              <a:rPr lang="en-US" sz="2400" dirty="0" err="1" smtClean="0">
                <a:solidFill>
                  <a:schemeClr val="bg1"/>
                </a:solidFill>
              </a:rPr>
              <a:t>disediakan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oleh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panitia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di</a:t>
            </a:r>
            <a:r>
              <a:rPr lang="en-US" sz="2400" dirty="0" smtClean="0">
                <a:solidFill>
                  <a:schemeClr val="bg1"/>
                </a:solidFill>
              </a:rPr>
              <a:t> SIT ALIYA</a:t>
            </a:r>
            <a:endParaRPr lang="id-ID" sz="2400" dirty="0" smtClean="0">
              <a:solidFill>
                <a:schemeClr val="bg1"/>
              </a:solidFill>
            </a:endParaRPr>
          </a:p>
          <a:p>
            <a:pPr marL="409575" indent="-393700">
              <a:buFont typeface="+mj-lt"/>
              <a:buAutoNum type="arabicPeriod"/>
            </a:pPr>
            <a:r>
              <a:rPr lang="id-ID" sz="2400" dirty="0" smtClean="0">
                <a:solidFill>
                  <a:schemeClr val="bg1"/>
                </a:solidFill>
              </a:rPr>
              <a:t>Pendaftaran dimulai pada </a:t>
            </a:r>
            <a:r>
              <a:rPr lang="id-ID" sz="2400" b="1" dirty="0" smtClean="0">
                <a:solidFill>
                  <a:schemeClr val="bg1"/>
                </a:solidFill>
              </a:rPr>
              <a:t>1 </a:t>
            </a:r>
            <a:r>
              <a:rPr lang="en-US" sz="2400" b="1" dirty="0" err="1" smtClean="0">
                <a:solidFill>
                  <a:schemeClr val="bg1"/>
                </a:solidFill>
              </a:rPr>
              <a:t>Oktober</a:t>
            </a:r>
            <a:r>
              <a:rPr lang="en-US" sz="2400" b="1" dirty="0" smtClean="0">
                <a:solidFill>
                  <a:schemeClr val="bg1"/>
                </a:solidFill>
              </a:rPr>
              <a:t> 2015 – 30 </a:t>
            </a:r>
            <a:r>
              <a:rPr lang="en-US" sz="2400" b="1" dirty="0" err="1" smtClean="0">
                <a:solidFill>
                  <a:schemeClr val="bg1"/>
                </a:solidFill>
              </a:rPr>
              <a:t>Oktober</a:t>
            </a:r>
            <a:r>
              <a:rPr lang="en-US" sz="2400" b="1" dirty="0" smtClean="0">
                <a:solidFill>
                  <a:schemeClr val="bg1"/>
                </a:solidFill>
              </a:rPr>
              <a:t> 2015</a:t>
            </a:r>
            <a:endParaRPr lang="id-ID" sz="2400" b="1" dirty="0" smtClean="0">
              <a:solidFill>
                <a:schemeClr val="bg1"/>
              </a:solidFill>
            </a:endParaRPr>
          </a:p>
          <a:p>
            <a:pPr marL="409575" indent="-393700">
              <a:buFont typeface="+mj-lt"/>
              <a:buAutoNum type="arabicPeriod"/>
            </a:pPr>
            <a:r>
              <a:rPr lang="id-ID" sz="2400" dirty="0" smtClean="0">
                <a:solidFill>
                  <a:schemeClr val="bg1"/>
                </a:solidFill>
              </a:rPr>
              <a:t>Peserta yang telah mendaftarkan diri wajib membaca dan </a:t>
            </a:r>
            <a:r>
              <a:rPr lang="id-ID" sz="2400" b="1" dirty="0" smtClean="0">
                <a:solidFill>
                  <a:schemeClr val="bg1"/>
                </a:solidFill>
              </a:rPr>
              <a:t>mematuhi seluruh persyarat dan peraturan </a:t>
            </a:r>
            <a:r>
              <a:rPr lang="id-ID" sz="2400" dirty="0" smtClean="0">
                <a:solidFill>
                  <a:schemeClr val="bg1"/>
                </a:solidFill>
              </a:rPr>
              <a:t>dalam lomba ini.</a:t>
            </a:r>
          </a:p>
          <a:p>
            <a:pPr marL="409575" indent="-393700">
              <a:buFont typeface="+mj-lt"/>
              <a:buAutoNum type="arabicPeriod"/>
            </a:pPr>
            <a:r>
              <a:rPr lang="id-ID" sz="2400" dirty="0" smtClean="0">
                <a:solidFill>
                  <a:schemeClr val="bg1"/>
                </a:solidFill>
              </a:rPr>
              <a:t>Jika ada persyaratan/ ketentuan yang </a:t>
            </a:r>
            <a:r>
              <a:rPr lang="id-ID" sz="2400" b="1" dirty="0" smtClean="0">
                <a:solidFill>
                  <a:schemeClr val="bg1"/>
                </a:solidFill>
              </a:rPr>
              <a:t>tidak dipenuhi </a:t>
            </a:r>
            <a:r>
              <a:rPr lang="id-ID" sz="2400" dirty="0" smtClean="0">
                <a:solidFill>
                  <a:schemeClr val="bg1"/>
                </a:solidFill>
              </a:rPr>
              <a:t>oleh peserta, maka </a:t>
            </a:r>
            <a:r>
              <a:rPr lang="id-ID" sz="2400" b="1" dirty="0" smtClean="0">
                <a:solidFill>
                  <a:schemeClr val="bg1"/>
                </a:solidFill>
              </a:rPr>
              <a:t>panitia berhak menolak </a:t>
            </a:r>
            <a:r>
              <a:rPr lang="id-ID" sz="2400" dirty="0" smtClean="0">
                <a:solidFill>
                  <a:schemeClr val="bg1"/>
                </a:solidFill>
              </a:rPr>
              <a:t>dan bahkan melakukan diskualifikasi jika dirasa perlu.</a:t>
            </a:r>
          </a:p>
          <a:p>
            <a:pPr marL="409575" indent="-393700">
              <a:buFont typeface="+mj-lt"/>
              <a:buAutoNum type="arabicPeriod"/>
            </a:pPr>
            <a:endParaRPr lang="id-ID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Pictures\hmw_checklis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1000" y="1295400"/>
            <a:ext cx="5715000" cy="485170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0" y="2362200"/>
            <a:ext cx="5334000" cy="2819400"/>
          </a:xfrm>
        </p:spPr>
        <p:txBody>
          <a:bodyPr>
            <a:noAutofit/>
          </a:bodyPr>
          <a:lstStyle/>
          <a:p>
            <a:r>
              <a:rPr lang="en-US" sz="7000" b="1" dirty="0" smtClean="0">
                <a:latin typeface="Gisha" pitchFamily="34" charset="-79"/>
                <a:cs typeface="Gisha" pitchFamily="34" charset="-79"/>
              </a:rPr>
              <a:t>SYARAT &amp;</a:t>
            </a:r>
            <a:br>
              <a:rPr lang="en-US" sz="7000" b="1" dirty="0" smtClean="0">
                <a:latin typeface="Gisha" pitchFamily="34" charset="-79"/>
                <a:cs typeface="Gisha" pitchFamily="34" charset="-79"/>
              </a:rPr>
            </a:br>
            <a:r>
              <a:rPr lang="en-US" sz="6600" b="1" dirty="0" smtClean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KETENTUAN</a:t>
            </a:r>
            <a:endParaRPr lang="id-ID" sz="6600" b="1" dirty="0">
              <a:solidFill>
                <a:srgbClr val="FF0000"/>
              </a:solidFill>
              <a:latin typeface="Gisha" pitchFamily="34" charset="-79"/>
              <a:cs typeface="Gisha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SUS\Pictures\San_Diego_Windshield_Repair_Check_Lis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838200" y="1981200"/>
            <a:ext cx="4876800" cy="4876800"/>
          </a:xfrm>
          <a:prstGeom prst="rect">
            <a:avLst/>
          </a:prstGeom>
          <a:noFill/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2590800" y="1828800"/>
            <a:ext cx="6553200" cy="5029200"/>
          </a:xfrm>
          <a:prstGeom prst="rect">
            <a:avLst/>
          </a:prstGeom>
          <a:solidFill>
            <a:schemeClr val="bg1">
              <a:alpha val="59000"/>
            </a:schemeClr>
          </a:solidFill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adalah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seorang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pelajar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jenjang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Sekolah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Dasar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(SD)/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Madrasah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Ibtida’iyah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(MI)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atau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pribadi</a:t>
            </a: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kelas 1 s.d 6</a:t>
            </a: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 wajib membawa surat Rekomendasi (mandat) dari Kepala sekolah/pihak sekolah.</a:t>
            </a: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Setiap sekolah berhak mengirimkan maksimal 5 orang. Kuota peserta</a:t>
            </a:r>
            <a:r>
              <a:rPr kumimoji="0" lang="id-ID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maksimal 50 orang.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wajib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mengenakan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tanda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selama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lomba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murattal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berlangsung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Kartu tanda peserta diberikan pada saat registrasi atau daftar ulang.</a:t>
            </a: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 menggunakan baju muslim yang rapih dan sopan.</a:t>
            </a: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 wajib didampingi oleh Guru Pembimbing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pribadi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didiskualifikasi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apabila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tidak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hadir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ketika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tiba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giliran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tampil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toleransi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tiga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kali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</a:t>
            </a: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nggilan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tidak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diperbolehkan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mengganggu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lain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tampil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diharuskan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tertib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Pemenang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diumumkan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penutupan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acara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Keputusan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panitia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mutlak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tidak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bisa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diganggu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gugat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762000"/>
            <a:ext cx="611879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latin typeface="Gisha" pitchFamily="34" charset="-79"/>
                <a:cs typeface="Gisha" pitchFamily="34" charset="-79"/>
              </a:rPr>
              <a:t>SYARAT</a:t>
            </a:r>
            <a:r>
              <a:rPr lang="id-ID" sz="6000" b="1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id-ID" sz="6000" dirty="0" smtClean="0">
                <a:latin typeface="Gisha" pitchFamily="34" charset="-79"/>
                <a:cs typeface="Gisha" pitchFamily="34" charset="-79"/>
              </a:rPr>
              <a:t>PESERTA</a:t>
            </a:r>
            <a:endParaRPr lang="id-ID" sz="6000" dirty="0">
              <a:latin typeface="Gisha" pitchFamily="34" charset="-79"/>
              <a:cs typeface="Gisha" pitchFamily="34" charset="-79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4600" y="685800"/>
            <a:ext cx="385220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Ketentuan Teknis </a:t>
            </a:r>
            <a:endParaRPr lang="en-US" sz="3200" b="1" dirty="0" smtClean="0">
              <a:solidFill>
                <a:srgbClr val="FF0000"/>
              </a:solidFill>
              <a:latin typeface="Gisha" pitchFamily="34" charset="-79"/>
              <a:cs typeface="Gisha" pitchFamily="34" charset="-79"/>
            </a:endParaRPr>
          </a:p>
          <a:p>
            <a:r>
              <a:rPr lang="id-ID" sz="2800" dirty="0" smtClean="0">
                <a:latin typeface="Gisha" pitchFamily="34" charset="-79"/>
                <a:cs typeface="Gisha" pitchFamily="34" charset="-79"/>
              </a:rPr>
              <a:t>Lomba M</a:t>
            </a:r>
            <a:r>
              <a:rPr lang="en-US" sz="2800" dirty="0" err="1" smtClean="0">
                <a:latin typeface="Gisha" pitchFamily="34" charset="-79"/>
                <a:cs typeface="Gisha" pitchFamily="34" charset="-79"/>
              </a:rPr>
              <a:t>urattal</a:t>
            </a:r>
            <a:r>
              <a:rPr lang="en-US" sz="2800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>
                <a:latin typeface="Gisha" pitchFamily="34" charset="-79"/>
                <a:cs typeface="Gisha" pitchFamily="34" charset="-79"/>
              </a:rPr>
              <a:t>Qur’an</a:t>
            </a:r>
            <a:endParaRPr lang="id-ID" sz="2800" dirty="0">
              <a:latin typeface="Gisha" pitchFamily="34" charset="-79"/>
              <a:cs typeface="Gisha" pitchFamily="34" charset="-79"/>
            </a:endParaRPr>
          </a:p>
          <a:p>
            <a:endParaRPr lang="id-ID" sz="2800" dirty="0">
              <a:latin typeface="Gisha" pitchFamily="34" charset="-79"/>
              <a:cs typeface="Gisha" pitchFamily="34" charset="-79"/>
            </a:endParaRPr>
          </a:p>
        </p:txBody>
      </p:sp>
      <p:pic>
        <p:nvPicPr>
          <p:cNvPr id="6146" name="Picture 2" descr="C:\Users\ASUS\Pictures\vcp-checklis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1" y="228601"/>
            <a:ext cx="2514600" cy="23945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57400"/>
            <a:ext cx="9144000" cy="4800600"/>
          </a:xfrm>
          <a:solidFill>
            <a:schemeClr val="tx1">
              <a:alpha val="82000"/>
            </a:schemeClr>
          </a:solidFill>
        </p:spPr>
        <p:txBody>
          <a:bodyPr>
            <a:noAutofit/>
          </a:bodyPr>
          <a:lstStyle/>
          <a:p>
            <a:pPr marL="582613" indent="-238125">
              <a:buFont typeface="+mj-lt"/>
              <a:buAutoNum type="arabicPeriod"/>
            </a:pPr>
            <a:r>
              <a:rPr lang="id-ID" sz="1400" dirty="0" smtClean="0">
                <a:solidFill>
                  <a:schemeClr val="bg1"/>
                </a:solidFill>
              </a:rPr>
              <a:t>Peserta lomba wajib registrasi 30 menit sebelum lomba dimulai.</a:t>
            </a:r>
          </a:p>
          <a:p>
            <a:pPr marL="582613" indent="-238125">
              <a:buFont typeface="+mj-lt"/>
              <a:buAutoNum type="arabicPeriod"/>
            </a:pPr>
            <a:r>
              <a:rPr lang="id-ID" sz="1400" dirty="0" smtClean="0">
                <a:solidFill>
                  <a:schemeClr val="bg1"/>
                </a:solidFill>
              </a:rPr>
              <a:t>Peserta dipisahkan tempat duduknya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antara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ikhwan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dan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akhwat</a:t>
            </a:r>
            <a:endParaRPr lang="id-ID" sz="1400" dirty="0" smtClean="0">
              <a:solidFill>
                <a:schemeClr val="bg1"/>
              </a:solidFill>
            </a:endParaRPr>
          </a:p>
          <a:p>
            <a:pPr marL="582613" indent="-238125">
              <a:buFont typeface="+mj-lt"/>
              <a:buAutoNum type="arabicPeriod"/>
            </a:pPr>
            <a:r>
              <a:rPr lang="id-ID" sz="1400" dirty="0" smtClean="0">
                <a:solidFill>
                  <a:schemeClr val="bg1"/>
                </a:solidFill>
              </a:rPr>
              <a:t>Panggung menjadi satu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untuk</a:t>
            </a:r>
            <a:r>
              <a:rPr lang="en-US" sz="1400" dirty="0" smtClean="0">
                <a:solidFill>
                  <a:schemeClr val="bg1"/>
                </a:solidFill>
              </a:rPr>
              <a:t> final</a:t>
            </a:r>
            <a:r>
              <a:rPr lang="id-ID" sz="1400" dirty="0" smtClean="0">
                <a:solidFill>
                  <a:schemeClr val="bg1"/>
                </a:solidFill>
              </a:rPr>
              <a:t> (tidak memisahkan akhwat &amp; Ikhwan)</a:t>
            </a:r>
          </a:p>
          <a:p>
            <a:pPr marL="582613" indent="-238125">
              <a:buFont typeface="+mj-lt"/>
              <a:buAutoNum type="arabicPeriod"/>
            </a:pPr>
            <a:r>
              <a:rPr lang="en-US" sz="1400" dirty="0" err="1" smtClean="0">
                <a:solidFill>
                  <a:schemeClr val="bg1"/>
                </a:solidFill>
              </a:rPr>
              <a:t>Lomba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murattal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dibagi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menjadi</a:t>
            </a:r>
            <a:r>
              <a:rPr lang="en-US" sz="1400" dirty="0" smtClean="0">
                <a:solidFill>
                  <a:schemeClr val="bg1"/>
                </a:solidFill>
              </a:rPr>
              <a:t> 2 </a:t>
            </a:r>
            <a:r>
              <a:rPr lang="en-US" sz="1400" dirty="0" err="1" smtClean="0">
                <a:solidFill>
                  <a:schemeClr val="bg1"/>
                </a:solidFill>
              </a:rPr>
              <a:t>babak</a:t>
            </a:r>
            <a:r>
              <a:rPr lang="en-US" sz="1400" dirty="0" smtClean="0">
                <a:solidFill>
                  <a:schemeClr val="bg1"/>
                </a:solidFill>
              </a:rPr>
              <a:t>, </a:t>
            </a:r>
            <a:r>
              <a:rPr lang="en-US" sz="1400" dirty="0" err="1" smtClean="0">
                <a:solidFill>
                  <a:schemeClr val="bg1"/>
                </a:solidFill>
              </a:rPr>
              <a:t>babak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pertama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adalah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penyisihan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dan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babak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kedua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adalah</a:t>
            </a:r>
            <a:r>
              <a:rPr lang="en-US" sz="1400" dirty="0" smtClean="0">
                <a:solidFill>
                  <a:schemeClr val="bg1"/>
                </a:solidFill>
              </a:rPr>
              <a:t> final</a:t>
            </a:r>
            <a:endParaRPr lang="id-ID" sz="1400" dirty="0" smtClean="0">
              <a:solidFill>
                <a:schemeClr val="bg1"/>
              </a:solidFill>
            </a:endParaRPr>
          </a:p>
          <a:p>
            <a:pPr marL="582613" indent="-238125">
              <a:buFont typeface="+mj-lt"/>
              <a:buAutoNum type="arabicPeriod" startAt="5"/>
            </a:pPr>
            <a:r>
              <a:rPr lang="id-ID" sz="1400" dirty="0" smtClean="0">
                <a:solidFill>
                  <a:schemeClr val="bg1"/>
                </a:solidFill>
              </a:rPr>
              <a:t>Juri akan menentukan peserta yang akan melanjutkan ke level berikutnya</a:t>
            </a:r>
          </a:p>
          <a:p>
            <a:pPr marL="582613" indent="-238125">
              <a:buFont typeface="+mj-lt"/>
              <a:buAutoNum type="arabicPeriod" startAt="5"/>
            </a:pPr>
            <a:r>
              <a:rPr lang="id-ID" sz="1400" dirty="0" smtClean="0">
                <a:solidFill>
                  <a:schemeClr val="bg1"/>
                </a:solidFill>
              </a:rPr>
              <a:t>Peserta akan didiskualifikasi apabila tidak hadir ketika tiba giliran untuk tampil dengan toleransi tiga kali pem</a:t>
            </a:r>
            <a:r>
              <a:rPr lang="en-US" sz="1400" dirty="0" smtClean="0">
                <a:solidFill>
                  <a:schemeClr val="bg1"/>
                </a:solidFill>
              </a:rPr>
              <a:t>a</a:t>
            </a:r>
            <a:r>
              <a:rPr lang="id-ID" sz="1400" dirty="0" smtClean="0">
                <a:solidFill>
                  <a:schemeClr val="bg1"/>
                </a:solidFill>
              </a:rPr>
              <a:t>nggilan</a:t>
            </a:r>
            <a:r>
              <a:rPr lang="en-US" sz="1400" dirty="0" smtClean="0">
                <a:solidFill>
                  <a:schemeClr val="bg1"/>
                </a:solidFill>
              </a:rPr>
              <a:t>. </a:t>
            </a:r>
            <a:endParaRPr lang="id-ID" sz="1400" dirty="0" smtClean="0">
              <a:solidFill>
                <a:schemeClr val="bg1"/>
              </a:solidFill>
            </a:endParaRPr>
          </a:p>
          <a:p>
            <a:pPr marL="582613" indent="-238125">
              <a:buFont typeface="+mj-lt"/>
              <a:buAutoNum type="arabicPeriod" startAt="5"/>
            </a:pPr>
            <a:r>
              <a:rPr lang="id-ID" sz="1400" dirty="0" smtClean="0">
                <a:solidFill>
                  <a:schemeClr val="bg1"/>
                </a:solidFill>
              </a:rPr>
              <a:t>Maqra (materi bacaan) adalah ditentukan oleh dewan juri</a:t>
            </a:r>
          </a:p>
          <a:p>
            <a:pPr marL="582613" indent="-238125">
              <a:buFont typeface="+mj-lt"/>
              <a:buAutoNum type="arabicPeriod" startAt="5"/>
            </a:pPr>
            <a:r>
              <a:rPr lang="id-ID" sz="1400" dirty="0" smtClean="0">
                <a:solidFill>
                  <a:schemeClr val="bg1"/>
                </a:solidFill>
              </a:rPr>
              <a:t>Lagu bebas (Bayyati, Nahawand, Shoba, Rast, Jiharka, Hijjaz,Sikah) </a:t>
            </a:r>
          </a:p>
          <a:p>
            <a:pPr marL="582613" indent="-238125">
              <a:buFont typeface="+mj-lt"/>
              <a:buAutoNum type="arabicPeriod" startAt="5"/>
            </a:pPr>
            <a:r>
              <a:rPr lang="id-ID" sz="1400" dirty="0" smtClean="0">
                <a:solidFill>
                  <a:schemeClr val="bg1"/>
                </a:solidFill>
              </a:rPr>
              <a:t>Aspek penilaian dalam Musabaqoh Tilawatil Quran antara lain:</a:t>
            </a:r>
          </a:p>
          <a:p>
            <a:pPr marL="893763" lvl="1"/>
            <a:r>
              <a:rPr lang="id-ID" sz="1400" dirty="0" smtClean="0">
                <a:solidFill>
                  <a:schemeClr val="bg1"/>
                </a:solidFill>
              </a:rPr>
              <a:t>Tajwid</a:t>
            </a:r>
          </a:p>
          <a:p>
            <a:pPr marL="893763" lvl="1"/>
            <a:r>
              <a:rPr lang="id-ID" sz="1400" dirty="0" smtClean="0">
                <a:solidFill>
                  <a:schemeClr val="bg1"/>
                </a:solidFill>
              </a:rPr>
              <a:t>Fashohah</a:t>
            </a:r>
          </a:p>
          <a:p>
            <a:pPr marL="893763" lvl="1"/>
            <a:r>
              <a:rPr lang="id-ID" sz="1400" dirty="0" smtClean="0">
                <a:solidFill>
                  <a:schemeClr val="bg1"/>
                </a:solidFill>
              </a:rPr>
              <a:t>Irama /lagu dan suara</a:t>
            </a:r>
          </a:p>
          <a:p>
            <a:pPr marL="893763" lvl="1"/>
            <a:r>
              <a:rPr lang="id-ID" sz="1400" dirty="0" smtClean="0">
                <a:solidFill>
                  <a:schemeClr val="bg1"/>
                </a:solidFill>
              </a:rPr>
              <a:t>Adabut Tilawah</a:t>
            </a:r>
          </a:p>
          <a:p>
            <a:pPr marL="582613" indent="-238125">
              <a:buFont typeface="+mj-lt"/>
              <a:buAutoNum type="arabicPeriod" startAt="5"/>
            </a:pPr>
            <a:r>
              <a:rPr lang="en-US" sz="1400" dirty="0" err="1" smtClean="0">
                <a:solidFill>
                  <a:schemeClr val="bg1"/>
                </a:solidFill>
              </a:rPr>
              <a:t>Semua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soal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baik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babak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penyisihan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dan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babak</a:t>
            </a:r>
            <a:r>
              <a:rPr lang="en-US" sz="1400" dirty="0" smtClean="0">
                <a:solidFill>
                  <a:schemeClr val="bg1"/>
                </a:solidFill>
              </a:rPr>
              <a:t> final </a:t>
            </a:r>
            <a:r>
              <a:rPr lang="en-US" sz="1400" dirty="0" err="1" smtClean="0">
                <a:solidFill>
                  <a:schemeClr val="bg1"/>
                </a:solidFill>
              </a:rPr>
              <a:t>dibuat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langsung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oleh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dewan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Juri</a:t>
            </a:r>
            <a:endParaRPr lang="id-ID" sz="1400" dirty="0" smtClean="0">
              <a:solidFill>
                <a:schemeClr val="bg1"/>
              </a:solidFill>
            </a:endParaRPr>
          </a:p>
          <a:p>
            <a:pPr marL="582613" indent="-238125">
              <a:buFont typeface="+mj-lt"/>
              <a:buAutoNum type="arabicPeriod" startAt="5"/>
            </a:pPr>
            <a:r>
              <a:rPr lang="id-ID" sz="1400" dirty="0" smtClean="0">
                <a:solidFill>
                  <a:schemeClr val="bg1"/>
                </a:solidFill>
              </a:rPr>
              <a:t>Penilaian juri di setiap level tidak dapat diganggu gugat</a:t>
            </a:r>
          </a:p>
          <a:p>
            <a:pPr marL="582613" indent="-238125">
              <a:buFont typeface="+mj-lt"/>
              <a:buAutoNum type="arabicPeriod" startAt="5"/>
            </a:pPr>
            <a:endParaRPr lang="id-ID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650480" cy="4187952"/>
          </a:xfrm>
        </p:spPr>
        <p:txBody>
          <a:bodyPr>
            <a:normAutofit fontScale="62500" lnSpcReduction="20000"/>
          </a:bodyPr>
          <a:lstStyle/>
          <a:p>
            <a:pPr marL="269875" indent="-269875">
              <a:buFont typeface="+mj-lt"/>
              <a:buAutoNum type="alphaLcPeriod"/>
            </a:pPr>
            <a:r>
              <a:rPr lang="id-ID" dirty="0" smtClean="0">
                <a:cs typeface="Gisha" pitchFamily="34" charset="-79"/>
              </a:rPr>
              <a:t>MC akan memanggil nomor dan nama peserta</a:t>
            </a:r>
          </a:p>
          <a:p>
            <a:pPr marL="269875" indent="-269875">
              <a:buFont typeface="+mj-lt"/>
              <a:buAutoNum type="alphaLcPeriod"/>
            </a:pPr>
            <a:r>
              <a:rPr lang="id-ID" dirty="0" smtClean="0">
                <a:cs typeface="Gisha" pitchFamily="34" charset="-79"/>
              </a:rPr>
              <a:t>Peserta langsung menuju MC dan mengambil salah satu amplop yang ada dihadapan MC dan diberikan kepada </a:t>
            </a:r>
            <a:r>
              <a:rPr lang="en-US" dirty="0" err="1" smtClean="0">
                <a:cs typeface="Gisha" pitchFamily="34" charset="-79"/>
              </a:rPr>
              <a:t>Juri</a:t>
            </a:r>
            <a:r>
              <a:rPr lang="en-US" dirty="0" smtClean="0">
                <a:cs typeface="Gisha" pitchFamily="34" charset="-79"/>
              </a:rPr>
              <a:t>.</a:t>
            </a:r>
            <a:endParaRPr lang="id-ID" dirty="0" smtClean="0">
              <a:cs typeface="Gisha" pitchFamily="34" charset="-79"/>
            </a:endParaRPr>
          </a:p>
          <a:p>
            <a:pPr marL="269875" indent="-269875">
              <a:buFont typeface="+mj-lt"/>
              <a:buAutoNum type="alphaLcPeriod"/>
            </a:pPr>
            <a:r>
              <a:rPr lang="id-ID" dirty="0" smtClean="0">
                <a:cs typeface="Gisha" pitchFamily="34" charset="-79"/>
              </a:rPr>
              <a:t>Peserta duduk dikursi ujian</a:t>
            </a:r>
            <a:r>
              <a:rPr lang="en-US" dirty="0" smtClean="0">
                <a:cs typeface="Gisha" pitchFamily="34" charset="-79"/>
              </a:rPr>
              <a:t> </a:t>
            </a:r>
            <a:endParaRPr lang="id-ID" dirty="0" smtClean="0">
              <a:cs typeface="Gisha" pitchFamily="34" charset="-79"/>
            </a:endParaRPr>
          </a:p>
          <a:p>
            <a:pPr marL="269875" indent="-269875">
              <a:buFont typeface="+mj-lt"/>
              <a:buAutoNum type="alphaLcPeriod"/>
              <a:tabLst>
                <a:tab pos="719138" algn="l"/>
              </a:tabLst>
            </a:pPr>
            <a:r>
              <a:rPr lang="id-ID" dirty="0" smtClean="0">
                <a:cs typeface="Gisha" pitchFamily="34" charset="-79"/>
              </a:rPr>
              <a:t>Juri akan membuka dan membacakan isi amplop yang   bertuliskan materi uji yang harus dibaca</a:t>
            </a:r>
          </a:p>
          <a:p>
            <a:pPr marL="269875" indent="-269875">
              <a:buFont typeface="+mj-lt"/>
              <a:buAutoNum type="alphaLcPeriod"/>
              <a:tabLst>
                <a:tab pos="719138" algn="l"/>
              </a:tabLst>
            </a:pPr>
            <a:r>
              <a:rPr lang="id-ID" dirty="0" smtClean="0"/>
              <a:t>Waktu penampilan setiap peserta dengan ketentuan:</a:t>
            </a:r>
          </a:p>
          <a:p>
            <a:pPr marL="534988" indent="-265113"/>
            <a:r>
              <a:rPr lang="id-ID" dirty="0" smtClean="0"/>
              <a:t>Lampu kuning pertama menyala, tanda bahwa persiapan peserta tengah mempersiapkan diri untuk membaca maqro.</a:t>
            </a:r>
          </a:p>
          <a:p>
            <a:pPr marL="534988" lvl="0" indent="-265113"/>
            <a:r>
              <a:rPr lang="id-ID" dirty="0" smtClean="0"/>
              <a:t>Lampu hijau menyala, tanda bahwa peserta harus memulai bacaannya</a:t>
            </a:r>
          </a:p>
          <a:p>
            <a:pPr marL="269875" indent="-269875">
              <a:buFont typeface="+mj-lt"/>
              <a:buAutoNum type="alphaLcPeriod"/>
            </a:pPr>
            <a:r>
              <a:rPr lang="id-ID" dirty="0" smtClean="0">
                <a:cs typeface="Gisha" pitchFamily="34" charset="-79"/>
              </a:rPr>
              <a:t>Peserta memulai membaca maqra’ dimulai dengan ta’awudz dan diakhiri dengan tashdiq.</a:t>
            </a:r>
          </a:p>
          <a:p>
            <a:pPr marL="269875" indent="-269875" algn="just">
              <a:buFont typeface="+mj-lt"/>
              <a:buAutoNum type="alphaLcPeriod"/>
            </a:pPr>
            <a:r>
              <a:rPr lang="id-ID" dirty="0" smtClean="0">
                <a:cs typeface="Gisha" pitchFamily="34" charset="-79"/>
              </a:rPr>
              <a:t>Bila peserta selesai membaca maqra’, MC mempersilahkan peserta meninggalkan kursi ujian</a:t>
            </a:r>
          </a:p>
          <a:p>
            <a:pPr marL="582930" indent="-514350">
              <a:buFont typeface="+mj-lt"/>
              <a:buAutoNum type="arabicPeriod"/>
            </a:pPr>
            <a:endParaRPr lang="id-ID" dirty="0" smtClean="0">
              <a:latin typeface="Gisha" pitchFamily="34" charset="-79"/>
              <a:cs typeface="Gisha" pitchFamily="34" charset="-79"/>
            </a:endParaRPr>
          </a:p>
          <a:p>
            <a:pPr marL="582930" indent="-514350">
              <a:buFont typeface="+mj-lt"/>
              <a:buAutoNum type="alphaLcPeriod"/>
            </a:pP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500797" y="685800"/>
            <a:ext cx="28037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82930" indent="-514350"/>
            <a:r>
              <a:rPr lang="id-ID" sz="2400" dirty="0" smtClean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Teknis perlombaan</a:t>
            </a:r>
            <a:endParaRPr lang="en-US" sz="2400" dirty="0" smtClean="0">
              <a:solidFill>
                <a:srgbClr val="FF0000"/>
              </a:solidFill>
              <a:latin typeface="Gisha" pitchFamily="34" charset="-79"/>
              <a:cs typeface="Gisha" pitchFamily="34" charset="-79"/>
            </a:endParaRPr>
          </a:p>
          <a:p>
            <a:pPr marL="342900" indent="-342900"/>
            <a:endParaRPr lang="id-ID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895600" y="5867400"/>
            <a:ext cx="6248400" cy="5847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Teknis</a:t>
            </a:r>
            <a:r>
              <a:rPr lang="en-US" sz="32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b="1" dirty="0" err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B</a:t>
            </a:r>
            <a:r>
              <a:rPr lang="en-US" sz="3200" b="1" dirty="0" err="1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abak</a:t>
            </a:r>
            <a:r>
              <a:rPr lang="en-US" sz="32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b="1" dirty="0" err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P</a:t>
            </a:r>
            <a:r>
              <a:rPr lang="en-US" sz="3200" b="1" dirty="0" err="1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enyisihan</a:t>
            </a:r>
            <a:endParaRPr lang="id-ID" sz="32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isha" pitchFamily="34" charset="-79"/>
              <a:cs typeface="Gisha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183880" cy="4187952"/>
          </a:xfrm>
        </p:spPr>
        <p:txBody>
          <a:bodyPr>
            <a:noAutofit/>
          </a:bodyPr>
          <a:lstStyle/>
          <a:p>
            <a:pPr marL="582930" lvl="0" indent="-514350">
              <a:buFont typeface="+mj-lt"/>
              <a:buAutoNum type="arabicPeriod"/>
            </a:pPr>
            <a:r>
              <a:rPr lang="id-ID" sz="1600" dirty="0" smtClean="0"/>
              <a:t>Babak final diikuti oleh 6 peserta terbaik yang telah dipilih oleh dewan juri</a:t>
            </a:r>
          </a:p>
          <a:p>
            <a:pPr marL="582930" lvl="0" indent="-514350">
              <a:buFont typeface="+mj-lt"/>
              <a:buAutoNum type="arabicPeriod"/>
            </a:pPr>
            <a:r>
              <a:rPr lang="id-ID" sz="1600" dirty="0" smtClean="0"/>
              <a:t>Teknis pelaksanaan babak final sama dengan babak penyisihan</a:t>
            </a:r>
            <a:endParaRPr lang="id-ID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609600"/>
            <a:ext cx="746760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800" b="1" dirty="0" err="1">
                <a:solidFill>
                  <a:srgbClr val="C00000"/>
                </a:solidFill>
                <a:latin typeface="Gisha" pitchFamily="34" charset="-79"/>
                <a:cs typeface="Gisha" pitchFamily="34" charset="-79"/>
              </a:rPr>
              <a:t>Teknis</a:t>
            </a:r>
            <a:r>
              <a:rPr lang="en-US" sz="2800" b="1" dirty="0">
                <a:solidFill>
                  <a:srgbClr val="C0000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Gisha" pitchFamily="34" charset="-79"/>
                <a:cs typeface="Gisha" pitchFamily="34" charset="-79"/>
              </a:rPr>
              <a:t>Babak</a:t>
            </a:r>
            <a:r>
              <a:rPr lang="en-US" sz="2800" b="1" dirty="0" smtClean="0">
                <a:solidFill>
                  <a:srgbClr val="C00000"/>
                </a:solidFill>
                <a:latin typeface="Gisha" pitchFamily="34" charset="-79"/>
                <a:cs typeface="Gisha" pitchFamily="34" charset="-79"/>
              </a:rPr>
              <a:t> Final</a:t>
            </a:r>
            <a:endParaRPr lang="id-ID" sz="2800" b="1" dirty="0">
              <a:solidFill>
                <a:srgbClr val="C00000"/>
              </a:solidFill>
              <a:latin typeface="Gisha" pitchFamily="34" charset="-79"/>
              <a:cs typeface="Gisha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90600"/>
            <a:ext cx="6888480" cy="838200"/>
          </a:xfrm>
        </p:spPr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  <a:latin typeface="Gisha" pitchFamily="34" charset="-79"/>
                <a:cs typeface="Gisha" pitchFamily="34" charset="-79"/>
              </a:rPr>
              <a:t>Kriteria Penilaian</a:t>
            </a:r>
            <a:endParaRPr lang="id-ID" dirty="0">
              <a:solidFill>
                <a:schemeClr val="tx1"/>
              </a:solidFill>
              <a:latin typeface="Gisha" pitchFamily="34" charset="-79"/>
              <a:cs typeface="Gisha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2438400"/>
            <a:ext cx="5638800" cy="20574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1077913" lvl="0" indent="-388938">
              <a:buFont typeface="+mj-lt"/>
              <a:buAutoNum type="arabicPeriod"/>
            </a:pPr>
            <a:r>
              <a:rPr lang="id-ID" dirty="0" smtClean="0">
                <a:latin typeface="Gisha" pitchFamily="34" charset="-79"/>
                <a:cs typeface="Gisha" pitchFamily="34" charset="-79"/>
              </a:rPr>
              <a:t>Tajwid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endParaRPr lang="id-ID" dirty="0" smtClean="0">
              <a:latin typeface="Gisha" pitchFamily="34" charset="-79"/>
              <a:cs typeface="Gisha" pitchFamily="34" charset="-79"/>
            </a:endParaRPr>
          </a:p>
          <a:p>
            <a:pPr marL="1077913" lvl="0" indent="-388938">
              <a:buFont typeface="+mj-lt"/>
              <a:buAutoNum type="arabicPeriod"/>
            </a:pPr>
            <a:r>
              <a:rPr lang="id-ID" dirty="0" smtClean="0">
                <a:latin typeface="Gisha" pitchFamily="34" charset="-79"/>
                <a:cs typeface="Gisha" pitchFamily="34" charset="-79"/>
              </a:rPr>
              <a:t>Fashohah</a:t>
            </a:r>
          </a:p>
          <a:p>
            <a:pPr marL="1077913" lvl="0" indent="-388938">
              <a:buFont typeface="+mj-lt"/>
              <a:buAutoNum type="arabicPeriod"/>
            </a:pPr>
            <a:r>
              <a:rPr lang="en-US" dirty="0" err="1" smtClean="0">
                <a:latin typeface="Gisha" pitchFamily="34" charset="-79"/>
                <a:cs typeface="Gisha" pitchFamily="34" charset="-79"/>
              </a:rPr>
              <a:t>Lagu</a:t>
            </a:r>
            <a:endParaRPr lang="id-ID" dirty="0" smtClean="0">
              <a:latin typeface="Gisha" pitchFamily="34" charset="-79"/>
              <a:cs typeface="Gisha" pitchFamily="34" charset="-79"/>
            </a:endParaRPr>
          </a:p>
          <a:p>
            <a:pPr marL="1077913" lvl="0" indent="-388938">
              <a:buFont typeface="+mj-lt"/>
              <a:buAutoNum type="arabicPeriod"/>
            </a:pPr>
            <a:r>
              <a:rPr lang="en-US" dirty="0" err="1" smtClean="0">
                <a:latin typeface="Gisha" pitchFamily="34" charset="-79"/>
                <a:cs typeface="Gisha" pitchFamily="34" charset="-79"/>
              </a:rPr>
              <a:t>Adab</a:t>
            </a:r>
            <a:endParaRPr lang="id-ID" dirty="0" smtClean="0">
              <a:latin typeface="Gisha" pitchFamily="34" charset="-79"/>
              <a:cs typeface="Gisha" pitchFamily="34" charset="-79"/>
            </a:endParaRPr>
          </a:p>
          <a:p>
            <a:pPr marL="792163" indent="-103188">
              <a:buFont typeface="+mj-lt"/>
              <a:buAutoNum type="arabicPeriod"/>
            </a:pPr>
            <a:endParaRPr lang="id-ID" dirty="0">
              <a:latin typeface="Gisha" pitchFamily="34" charset="-79"/>
              <a:cs typeface="Gisha" pitchFamily="34" charset="-79"/>
            </a:endParaRPr>
          </a:p>
        </p:txBody>
      </p:sp>
      <p:pic>
        <p:nvPicPr>
          <p:cNvPr id="7170" name="Picture 2" descr="C:\Users\ASUS\Pictures\daftar_belanj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286000"/>
            <a:ext cx="2590800" cy="2533650"/>
          </a:xfrm>
          <a:prstGeom prst="ellipse">
            <a:avLst/>
          </a:prstGeom>
          <a:ln w="63500" cap="rnd">
            <a:solidFill>
              <a:schemeClr val="bg1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ect">
  <a:themeElements>
    <a:clrScheme name="Custom 2">
      <a:dk1>
        <a:srgbClr val="0C0C0C"/>
      </a:dk1>
      <a:lt1>
        <a:sysClr val="window" lastClr="FFFFFF"/>
      </a:lt1>
      <a:dk2>
        <a:srgbClr val="323232"/>
      </a:dk2>
      <a:lt2>
        <a:srgbClr val="656565"/>
      </a:lt2>
      <a:accent1>
        <a:srgbClr val="0C0C0C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915</TotalTime>
  <Words>574</Words>
  <Application>Microsoft Office PowerPoint</Application>
  <PresentationFormat>On-screen Show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Aspect</vt:lpstr>
      <vt:lpstr>Slide 1</vt:lpstr>
      <vt:lpstr>Slide 2</vt:lpstr>
      <vt:lpstr>PENDAFTARAN </vt:lpstr>
      <vt:lpstr>SYARAT &amp; KETENTUAN</vt:lpstr>
      <vt:lpstr>Slide 5</vt:lpstr>
      <vt:lpstr>Slide 6</vt:lpstr>
      <vt:lpstr>Slide 7</vt:lpstr>
      <vt:lpstr>Slide 8</vt:lpstr>
      <vt:lpstr>Kriteria Penilaian</vt:lpstr>
      <vt:lpstr>Pemenang</vt:lpstr>
      <vt:lpstr>Dewan Juri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IHWAN-01</cp:lastModifiedBy>
  <cp:revision>39</cp:revision>
  <dcterms:created xsi:type="dcterms:W3CDTF">2015-10-25T22:37:14Z</dcterms:created>
  <dcterms:modified xsi:type="dcterms:W3CDTF">2017-10-12T08:46:02Z</dcterms:modified>
</cp:coreProperties>
</file>