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32" r:id="rId2"/>
  </p:sldMasterIdLst>
  <p:sldIdLst>
    <p:sldId id="256" r:id="rId3"/>
    <p:sldId id="258" r:id="rId4"/>
    <p:sldId id="259" r:id="rId5"/>
    <p:sldId id="260" r:id="rId6"/>
    <p:sldId id="268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5E4844B-36F3-4FC9-A4EE-91034B2FE37B}" type="datetimeFigureOut">
              <a:rPr lang="id-ID" smtClean="0"/>
              <a:pPr/>
              <a:t>26/10/2015</a:t>
            </a:fld>
            <a:endParaRPr lang="id-ID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343E088-B4A8-4765-A9B0-FB298675B16C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US\Pictures\aliya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73800" y="3860800"/>
            <a:ext cx="609600" cy="304800"/>
          </a:xfrm>
          <a:prstGeom prst="rect">
            <a:avLst/>
          </a:prstGeom>
          <a:noFill/>
        </p:spPr>
      </p:pic>
      <p:pic>
        <p:nvPicPr>
          <p:cNvPr id="1027" name="Picture 3" descr="C:\Users\ASUS\Pictures\ilustrasi-orang-rapa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96240"/>
            <a:ext cx="9144000" cy="646176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0" y="3352800"/>
            <a:ext cx="9144000" cy="1295400"/>
          </a:xfrm>
          <a:prstGeom prst="rect">
            <a:avLst/>
          </a:prstGeom>
          <a:solidFill>
            <a:schemeClr val="bg1">
              <a:alpha val="83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895600"/>
            <a:ext cx="7772400" cy="1508760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b="1" dirty="0" smtClean="0">
                <a:solidFill>
                  <a:srgbClr val="FF33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itchFamily="18" charset="0"/>
              </a:rPr>
              <a:t>Technical Meeting</a:t>
            </a:r>
            <a:endParaRPr lang="id-ID" sz="4400" b="1" dirty="0">
              <a:solidFill>
                <a:srgbClr val="FF33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86862" y="3733800"/>
            <a:ext cx="4694938" cy="14465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 err="1" smtClean="0">
                <a:ln w="18415" cmpd="sng">
                  <a:noFill/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abriola" pitchFamily="82" charset="0"/>
                <a:cs typeface="Aparajita" pitchFamily="34" charset="0"/>
              </a:rPr>
              <a:t>Lomba</a:t>
            </a:r>
            <a:r>
              <a:rPr lang="en-US" sz="4400" dirty="0" smtClean="0">
                <a:ln w="18415" cmpd="sng">
                  <a:noFill/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abriola" pitchFamily="82" charset="0"/>
                <a:cs typeface="Aparajita" pitchFamily="34" charset="0"/>
              </a:rPr>
              <a:t> </a:t>
            </a:r>
            <a:r>
              <a:rPr lang="en-US" sz="4400" dirty="0" err="1" smtClean="0">
                <a:ln w="18415" cmpd="sng">
                  <a:noFill/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abriola" pitchFamily="82" charset="0"/>
                <a:cs typeface="Aparajita" pitchFamily="34" charset="0"/>
              </a:rPr>
              <a:t>Tahfizh</a:t>
            </a:r>
            <a:r>
              <a:rPr lang="en-US" sz="4400" dirty="0" smtClean="0">
                <a:ln w="18415" cmpd="sng">
                  <a:noFill/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abriola" pitchFamily="82" charset="0"/>
                <a:cs typeface="Aparajita" pitchFamily="34" charset="0"/>
              </a:rPr>
              <a:t> </a:t>
            </a:r>
            <a:r>
              <a:rPr lang="en-US" sz="4400" dirty="0" smtClean="0">
                <a:ln w="18415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abriola" pitchFamily="82" charset="0"/>
                <a:cs typeface="Aparajita" pitchFamily="34" charset="0"/>
              </a:rPr>
              <a:t>Al Qur’an</a:t>
            </a:r>
            <a:endParaRPr lang="id-ID" sz="4400" dirty="0" smtClean="0">
              <a:ln w="18415" cmpd="sng">
                <a:noFill/>
                <a:prstDash val="solid"/>
              </a:ln>
              <a:solidFill>
                <a:schemeClr val="tx2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Gabriola" pitchFamily="82" charset="0"/>
              <a:cs typeface="Aparajita" pitchFamily="34" charset="0"/>
            </a:endParaRPr>
          </a:p>
          <a:p>
            <a:pPr algn="ctr"/>
            <a:endParaRPr lang="id-ID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Gabriola" pitchFamily="82" charset="0"/>
              <a:cs typeface="Aparajita" pitchFamily="34" charset="0"/>
            </a:endParaRPr>
          </a:p>
        </p:txBody>
      </p:sp>
      <p:pic>
        <p:nvPicPr>
          <p:cNvPr id="1030" name="Picture 6" descr="C:\Users\ASUS\Pictures\aliya2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381000"/>
            <a:ext cx="2133600" cy="1066800"/>
          </a:xfrm>
          <a:prstGeom prst="rect">
            <a:avLst/>
          </a:prstGeom>
          <a:noFill/>
        </p:spPr>
      </p:pic>
      <p:sp>
        <p:nvSpPr>
          <p:cNvPr id="11" name="Subtitle 2"/>
          <p:cNvSpPr txBox="1">
            <a:spLocks/>
          </p:cNvSpPr>
          <p:nvPr/>
        </p:nvSpPr>
        <p:spPr>
          <a:xfrm>
            <a:off x="762000" y="5349240"/>
            <a:ext cx="777240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abriola" pitchFamily="82" charset="0"/>
              </a:rPr>
              <a:t>Oleh</a:t>
            </a:r>
            <a:r>
              <a:rPr lang="en-US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abriola" pitchFamily="82" charset="0"/>
              </a:rPr>
              <a:t>: </a:t>
            </a:r>
            <a:r>
              <a:rPr lang="en-US" sz="20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abriola" pitchFamily="82" charset="0"/>
              </a:rPr>
              <a:t>Ust</a:t>
            </a:r>
            <a:r>
              <a:rPr lang="en-US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abriola" pitchFamily="82" charset="0"/>
              </a:rPr>
              <a:t>. </a:t>
            </a:r>
            <a:r>
              <a:rPr lang="en-US" sz="20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abriola" pitchFamily="82" charset="0"/>
              </a:rPr>
              <a:t>M.Syauqi</a:t>
            </a:r>
            <a:r>
              <a:rPr lang="en-US" sz="2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abriola" pitchFamily="82" charset="0"/>
              </a:rPr>
              <a:t> </a:t>
            </a:r>
            <a:r>
              <a:rPr lang="en-US" sz="20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abriola" pitchFamily="82" charset="0"/>
              </a:rPr>
              <a:t>Ilallah</a:t>
            </a:r>
            <a:endParaRPr kumimoji="0" lang="id-ID" sz="2000" b="1" i="0" u="none" strike="noStrike" kern="1200" cap="none" spc="0" normalizeH="0" baseline="0" noProof="0" dirty="0"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Gabriola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90600"/>
            <a:ext cx="6888480" cy="838200"/>
          </a:xfrm>
        </p:spPr>
        <p:txBody>
          <a:bodyPr/>
          <a:lstStyle/>
          <a:p>
            <a:r>
              <a:rPr lang="id-ID" b="1" dirty="0" smtClean="0">
                <a:solidFill>
                  <a:schemeClr val="tx1"/>
                </a:solidFill>
                <a:latin typeface="Gisha" pitchFamily="34" charset="-79"/>
                <a:cs typeface="Gisha" pitchFamily="34" charset="-79"/>
              </a:rPr>
              <a:t>Kriteria Penilaian</a:t>
            </a:r>
            <a:endParaRPr lang="id-ID" dirty="0">
              <a:solidFill>
                <a:schemeClr val="tx1"/>
              </a:solidFill>
              <a:latin typeface="Gisha" pitchFamily="34" charset="-79"/>
              <a:cs typeface="Gisha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0" y="2438400"/>
            <a:ext cx="5638800" cy="20574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1077913" lvl="0" indent="-388938">
              <a:buFont typeface="+mj-lt"/>
              <a:buAutoNum type="arabicPeriod"/>
            </a:pPr>
            <a:r>
              <a:rPr lang="en-US" dirty="0" err="1" smtClean="0">
                <a:latin typeface="Gisha" pitchFamily="34" charset="-79"/>
                <a:cs typeface="Gisha" pitchFamily="34" charset="-79"/>
              </a:rPr>
              <a:t>Fashohah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  	30</a:t>
            </a:r>
            <a:endParaRPr lang="id-ID" dirty="0" smtClean="0">
              <a:latin typeface="Gisha" pitchFamily="34" charset="-79"/>
              <a:cs typeface="Gisha" pitchFamily="34" charset="-79"/>
            </a:endParaRPr>
          </a:p>
          <a:p>
            <a:pPr marL="1077913" lvl="0" indent="-388938">
              <a:buFont typeface="+mj-lt"/>
              <a:buAutoNum type="arabicPeriod"/>
            </a:pPr>
            <a:r>
              <a:rPr lang="en-US" dirty="0" err="1" smtClean="0">
                <a:latin typeface="Gisha" pitchFamily="34" charset="-79"/>
                <a:cs typeface="Gisha" pitchFamily="34" charset="-79"/>
              </a:rPr>
              <a:t>Kelancaran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	40</a:t>
            </a:r>
            <a:endParaRPr lang="id-ID" dirty="0" smtClean="0">
              <a:latin typeface="Gisha" pitchFamily="34" charset="-79"/>
              <a:cs typeface="Gisha" pitchFamily="34" charset="-79"/>
            </a:endParaRPr>
          </a:p>
          <a:p>
            <a:pPr marL="1077913" lvl="0" indent="-388938">
              <a:buFont typeface="+mj-lt"/>
              <a:buAutoNum type="arabicPeriod"/>
            </a:pPr>
            <a:r>
              <a:rPr lang="en-US" dirty="0" err="1" smtClean="0">
                <a:latin typeface="Gisha" pitchFamily="34" charset="-79"/>
                <a:cs typeface="Gisha" pitchFamily="34" charset="-79"/>
              </a:rPr>
              <a:t>Lagu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		20</a:t>
            </a:r>
            <a:endParaRPr lang="id-ID" dirty="0" smtClean="0">
              <a:latin typeface="Gisha" pitchFamily="34" charset="-79"/>
              <a:cs typeface="Gisha" pitchFamily="34" charset="-79"/>
            </a:endParaRPr>
          </a:p>
          <a:p>
            <a:pPr marL="1077913" lvl="0" indent="-388938">
              <a:buFont typeface="+mj-lt"/>
              <a:buAutoNum type="arabicPeriod"/>
            </a:pPr>
            <a:r>
              <a:rPr lang="en-US" dirty="0" err="1" smtClean="0">
                <a:latin typeface="Gisha" pitchFamily="34" charset="-79"/>
                <a:cs typeface="Gisha" pitchFamily="34" charset="-79"/>
              </a:rPr>
              <a:t>Adab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		10</a:t>
            </a:r>
            <a:endParaRPr lang="id-ID" dirty="0" smtClean="0">
              <a:latin typeface="Gisha" pitchFamily="34" charset="-79"/>
              <a:cs typeface="Gisha" pitchFamily="34" charset="-79"/>
            </a:endParaRPr>
          </a:p>
          <a:p>
            <a:pPr marL="792163" indent="-103188">
              <a:buFont typeface="+mj-lt"/>
              <a:buAutoNum type="arabicPeriod"/>
            </a:pPr>
            <a:endParaRPr lang="id-ID" dirty="0">
              <a:latin typeface="Gisha" pitchFamily="34" charset="-79"/>
              <a:cs typeface="Gisha" pitchFamily="34" charset="-79"/>
            </a:endParaRPr>
          </a:p>
        </p:txBody>
      </p:sp>
      <p:pic>
        <p:nvPicPr>
          <p:cNvPr id="7170" name="Picture 2" descr="C:\Users\ASUS\Pictures\daftar_belanj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286000"/>
            <a:ext cx="2590800" cy="2533650"/>
          </a:xfrm>
          <a:prstGeom prst="ellipse">
            <a:avLst/>
          </a:prstGeom>
          <a:ln w="63500" cap="rnd">
            <a:solidFill>
              <a:schemeClr val="bg1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1219200"/>
            <a:ext cx="3535680" cy="1051560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Gisha" pitchFamily="34" charset="-79"/>
                <a:cs typeface="Gisha" pitchFamily="34" charset="-79"/>
              </a:rPr>
              <a:t>Pemenang</a:t>
            </a:r>
            <a:endParaRPr lang="id-ID" b="1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latin typeface="Gisha" pitchFamily="34" charset="-79"/>
              <a:cs typeface="Gisha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352800"/>
            <a:ext cx="9144000" cy="2895600"/>
          </a:xfrm>
          <a:solidFill>
            <a:schemeClr val="bg1">
              <a:lumMod val="85000"/>
            </a:schemeClr>
          </a:solidFill>
        </p:spPr>
        <p:txBody>
          <a:bodyPr>
            <a:normAutofit fontScale="92500" lnSpcReduction="10000"/>
          </a:bodyPr>
          <a:lstStyle/>
          <a:p>
            <a:pPr marL="1422400" lvl="0" indent="-568325">
              <a:buFont typeface="+mj-lt"/>
              <a:buAutoNum type="arabicPeriod"/>
            </a:pPr>
            <a:r>
              <a:rPr lang="en-US" dirty="0" err="1" smtClean="0">
                <a:latin typeface="Gisha" pitchFamily="34" charset="-79"/>
                <a:cs typeface="Gisha" pitchFamily="34" charset="-79"/>
              </a:rPr>
              <a:t>Pemenang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akan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diumumkan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tangggal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b="1" dirty="0" smtClean="0">
                <a:latin typeface="Gisha" pitchFamily="34" charset="-79"/>
                <a:cs typeface="Gisha" pitchFamily="34" charset="-79"/>
              </a:rPr>
              <a:t>31 </a:t>
            </a:r>
            <a:r>
              <a:rPr lang="en-US" b="1" dirty="0" err="1">
                <a:latin typeface="Gisha" pitchFamily="34" charset="-79"/>
                <a:cs typeface="Gisha" pitchFamily="34" charset="-79"/>
              </a:rPr>
              <a:t>O</a:t>
            </a:r>
            <a:r>
              <a:rPr lang="en-US" b="1" dirty="0" err="1" smtClean="0">
                <a:latin typeface="Gisha" pitchFamily="34" charset="-79"/>
                <a:cs typeface="Gisha" pitchFamily="34" charset="-79"/>
              </a:rPr>
              <a:t>ktober</a:t>
            </a:r>
            <a:r>
              <a:rPr lang="en-US" b="1" dirty="0" smtClean="0">
                <a:latin typeface="Gisha" pitchFamily="34" charset="-79"/>
                <a:cs typeface="Gisha" pitchFamily="34" charset="-79"/>
              </a:rPr>
              <a:t> 2015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setelah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lomba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selesai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.</a:t>
            </a:r>
            <a:endParaRPr lang="id-ID" dirty="0" smtClean="0">
              <a:latin typeface="Gisha" pitchFamily="34" charset="-79"/>
              <a:cs typeface="Gisha" pitchFamily="34" charset="-79"/>
            </a:endParaRPr>
          </a:p>
          <a:p>
            <a:pPr marL="1422400" lvl="0" indent="-568325">
              <a:buFont typeface="+mj-lt"/>
              <a:buAutoNum type="arabicPeriod"/>
            </a:pPr>
            <a:r>
              <a:rPr lang="en-US" dirty="0" err="1" smtClean="0">
                <a:latin typeface="Gisha" pitchFamily="34" charset="-79"/>
                <a:cs typeface="Gisha" pitchFamily="34" charset="-79"/>
              </a:rPr>
              <a:t>Pemenang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terdiri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dari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b="1" dirty="0" err="1" smtClean="0">
                <a:latin typeface="Gisha" pitchFamily="34" charset="-79"/>
                <a:cs typeface="Gisha" pitchFamily="34" charset="-79"/>
              </a:rPr>
              <a:t>juara</a:t>
            </a:r>
            <a:r>
              <a:rPr lang="en-US" b="1" dirty="0" smtClean="0">
                <a:latin typeface="Gisha" pitchFamily="34" charset="-79"/>
                <a:cs typeface="Gisha" pitchFamily="34" charset="-79"/>
              </a:rPr>
              <a:t> 1,2, </a:t>
            </a:r>
            <a:r>
              <a:rPr lang="en-US" b="1" dirty="0" err="1" smtClean="0">
                <a:latin typeface="Gisha" pitchFamily="34" charset="-79"/>
                <a:cs typeface="Gisha" pitchFamily="34" charset="-79"/>
              </a:rPr>
              <a:t>dan</a:t>
            </a:r>
            <a:r>
              <a:rPr lang="en-US" b="1" dirty="0" smtClean="0">
                <a:latin typeface="Gisha" pitchFamily="34" charset="-79"/>
                <a:cs typeface="Gisha" pitchFamily="34" charset="-79"/>
              </a:rPr>
              <a:t> 3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untuk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masing-masing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level.</a:t>
            </a:r>
            <a:endParaRPr lang="id-ID" dirty="0" smtClean="0">
              <a:latin typeface="Gisha" pitchFamily="34" charset="-79"/>
              <a:cs typeface="Gisha" pitchFamily="34" charset="-79"/>
            </a:endParaRPr>
          </a:p>
          <a:p>
            <a:pPr marL="1422400" lvl="0" indent="-568325">
              <a:buFont typeface="+mj-lt"/>
              <a:buAutoNum type="arabicPeriod"/>
            </a:pPr>
            <a:r>
              <a:rPr lang="en-US" dirty="0" err="1" smtClean="0">
                <a:latin typeface="Gisha" pitchFamily="34" charset="-79"/>
                <a:cs typeface="Gisha" pitchFamily="34" charset="-79"/>
              </a:rPr>
              <a:t>Hadiah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berupa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b="1" dirty="0" smtClean="0">
                <a:latin typeface="Gisha" pitchFamily="34" charset="-79"/>
                <a:cs typeface="Gisha" pitchFamily="34" charset="-79"/>
              </a:rPr>
              <a:t>Trophy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,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sertifikat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dan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uang</a:t>
            </a:r>
            <a:r>
              <a:rPr lang="en-US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dirty="0" err="1" smtClean="0">
                <a:latin typeface="Gisha" pitchFamily="34" charset="-79"/>
                <a:cs typeface="Gisha" pitchFamily="34" charset="-79"/>
              </a:rPr>
              <a:t>pembinaan</a:t>
            </a:r>
            <a:endParaRPr lang="id-ID" dirty="0" smtClean="0">
              <a:latin typeface="Gisha" pitchFamily="34" charset="-79"/>
              <a:cs typeface="Gisha" pitchFamily="34" charset="-79"/>
            </a:endParaRPr>
          </a:p>
        </p:txBody>
      </p:sp>
      <p:pic>
        <p:nvPicPr>
          <p:cNvPr id="8194" name="Picture 2" descr="C:\Users\ASUS\Pictures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609600"/>
            <a:ext cx="2228850" cy="20478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SUS\Pictures\siswa-sma-1-padang-menangkan-lomba-menulis-tentang-perpustakaan_201307311124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4429" y="0"/>
            <a:ext cx="9198429" cy="586740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8458200" cy="4267200"/>
          </a:xfrm>
          <a:solidFill>
            <a:schemeClr val="tx1">
              <a:alpha val="79000"/>
            </a:schemeClr>
          </a:solidFill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Nama</a:t>
            </a:r>
            <a:r>
              <a:rPr lang="en-US" dirty="0" smtClean="0">
                <a:solidFill>
                  <a:schemeClr val="bg1"/>
                </a:solidFill>
              </a:rPr>
              <a:t> 		: </a:t>
            </a:r>
            <a:r>
              <a:rPr lang="en-US" b="1" dirty="0" err="1" smtClean="0">
                <a:solidFill>
                  <a:schemeClr val="bg1"/>
                </a:solidFill>
              </a:rPr>
              <a:t>Saifuddin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Zuhri</a:t>
            </a:r>
            <a:r>
              <a:rPr lang="en-US" dirty="0" smtClean="0">
                <a:solidFill>
                  <a:schemeClr val="bg1"/>
                </a:solidFill>
              </a:rPr>
              <a:t>, Al-</a:t>
            </a:r>
            <a:r>
              <a:rPr lang="en-US" dirty="0" err="1" smtClean="0">
                <a:solidFill>
                  <a:schemeClr val="bg1"/>
                </a:solidFill>
              </a:rPr>
              <a:t>Hafizh</a:t>
            </a:r>
            <a:endParaRPr lang="id-ID" dirty="0" smtClean="0">
              <a:solidFill>
                <a:schemeClr val="bg1"/>
              </a:solidFill>
            </a:endParaRPr>
          </a:p>
          <a:p>
            <a:pPr marL="582930" indent="-514350">
              <a:buNone/>
            </a:pPr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err="1" smtClean="0">
                <a:solidFill>
                  <a:schemeClr val="bg1"/>
                </a:solidFill>
              </a:rPr>
              <a:t>Asal</a:t>
            </a:r>
            <a:r>
              <a:rPr lang="en-US" dirty="0" smtClean="0">
                <a:solidFill>
                  <a:schemeClr val="bg1"/>
                </a:solidFill>
              </a:rPr>
              <a:t>		: </a:t>
            </a:r>
            <a:r>
              <a:rPr lang="en-US" b="1" dirty="0" err="1" smtClean="0">
                <a:solidFill>
                  <a:schemeClr val="bg1"/>
                </a:solidFill>
              </a:rPr>
              <a:t>Demak</a:t>
            </a:r>
            <a:endParaRPr lang="en-US" b="1" dirty="0" smtClean="0">
              <a:solidFill>
                <a:schemeClr val="bg1"/>
              </a:solidFill>
            </a:endParaRPr>
          </a:p>
          <a:p>
            <a:pPr marL="582930" indent="-514350">
              <a:buNone/>
            </a:pPr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err="1" smtClean="0">
                <a:solidFill>
                  <a:schemeClr val="bg1"/>
                </a:solidFill>
              </a:rPr>
              <a:t>Aktivitas</a:t>
            </a:r>
            <a:r>
              <a:rPr lang="en-US" dirty="0" smtClean="0">
                <a:solidFill>
                  <a:schemeClr val="bg1"/>
                </a:solidFill>
              </a:rPr>
              <a:t>	: </a:t>
            </a:r>
            <a:r>
              <a:rPr lang="en-US" b="1" dirty="0" err="1" smtClean="0">
                <a:solidFill>
                  <a:schemeClr val="bg1"/>
                </a:solidFill>
              </a:rPr>
              <a:t>Koordinator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Tahfizhul</a:t>
            </a:r>
            <a:r>
              <a:rPr lang="en-US" b="1" dirty="0" smtClean="0">
                <a:solidFill>
                  <a:schemeClr val="bg1"/>
                </a:solidFill>
              </a:rPr>
              <a:t> Qur’an </a:t>
            </a:r>
            <a:r>
              <a:rPr lang="en-US" dirty="0" err="1" smtClean="0">
                <a:solidFill>
                  <a:schemeClr val="bg1"/>
                </a:solidFill>
              </a:rPr>
              <a:t>di</a:t>
            </a:r>
            <a:r>
              <a:rPr lang="en-US" dirty="0" smtClean="0">
                <a:solidFill>
                  <a:schemeClr val="bg1"/>
                </a:solidFill>
              </a:rPr>
              <a:t> 			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HSG SMP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Khairu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Ummah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Bogor</a:t>
            </a:r>
            <a:endParaRPr lang="id-ID" dirty="0" smtClean="0">
              <a:solidFill>
                <a:schemeClr val="bg1"/>
              </a:solidFill>
            </a:endParaRPr>
          </a:p>
          <a:p>
            <a:pPr marL="582930" lvl="0" indent="-514350">
              <a:buFont typeface="+mj-lt"/>
              <a:buAutoNum type="arabicPeriod" startAt="2"/>
            </a:pPr>
            <a:r>
              <a:rPr lang="en-US" dirty="0" err="1" smtClean="0">
                <a:solidFill>
                  <a:schemeClr val="bg1"/>
                </a:solidFill>
              </a:rPr>
              <a:t>Nama</a:t>
            </a:r>
            <a:r>
              <a:rPr lang="en-US" dirty="0" smtClean="0">
                <a:solidFill>
                  <a:schemeClr val="bg1"/>
                </a:solidFill>
              </a:rPr>
              <a:t>	 	: </a:t>
            </a:r>
            <a:r>
              <a:rPr lang="en-US" b="1" dirty="0" err="1" smtClean="0">
                <a:solidFill>
                  <a:schemeClr val="bg1"/>
                </a:solidFill>
              </a:rPr>
              <a:t>Setio</a:t>
            </a:r>
            <a:r>
              <a:rPr lang="en-US" b="1" dirty="0" smtClean="0">
                <a:solidFill>
                  <a:schemeClr val="bg1"/>
                </a:solidFill>
              </a:rPr>
              <a:t> Budi </a:t>
            </a:r>
            <a:r>
              <a:rPr lang="en-US" b="1" dirty="0" err="1" smtClean="0">
                <a:solidFill>
                  <a:schemeClr val="bg1"/>
                </a:solidFill>
              </a:rPr>
              <a:t>Utomo</a:t>
            </a:r>
            <a:r>
              <a:rPr lang="en-US" b="1" dirty="0" smtClean="0">
                <a:solidFill>
                  <a:schemeClr val="bg1"/>
                </a:solidFill>
              </a:rPr>
              <a:t>, </a:t>
            </a:r>
            <a:r>
              <a:rPr lang="en-US" dirty="0" smtClean="0">
                <a:solidFill>
                  <a:schemeClr val="bg1"/>
                </a:solidFill>
              </a:rPr>
              <a:t>Al-</a:t>
            </a:r>
            <a:r>
              <a:rPr lang="en-US" dirty="0" err="1" smtClean="0">
                <a:solidFill>
                  <a:schemeClr val="bg1"/>
                </a:solidFill>
              </a:rPr>
              <a:t>Hafizh</a:t>
            </a:r>
            <a:endParaRPr lang="id-ID" b="1" dirty="0" smtClean="0">
              <a:solidFill>
                <a:schemeClr val="bg1"/>
              </a:solidFill>
            </a:endParaRPr>
          </a:p>
          <a:p>
            <a:pPr marL="582930" indent="-514350">
              <a:buNone/>
            </a:pPr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err="1" smtClean="0">
                <a:solidFill>
                  <a:schemeClr val="bg1"/>
                </a:solidFill>
              </a:rPr>
              <a:t>Asal</a:t>
            </a:r>
            <a:r>
              <a:rPr lang="en-US" dirty="0" smtClean="0">
                <a:solidFill>
                  <a:schemeClr val="bg1"/>
                </a:solidFill>
              </a:rPr>
              <a:t>		</a:t>
            </a:r>
            <a:r>
              <a:rPr lang="en-US" dirty="0" smtClean="0">
                <a:solidFill>
                  <a:schemeClr val="bg1"/>
                </a:solidFill>
              </a:rPr>
              <a:t>: </a:t>
            </a:r>
            <a:r>
              <a:rPr lang="en-US" dirty="0" err="1" smtClean="0">
                <a:solidFill>
                  <a:schemeClr val="bg1"/>
                </a:solidFill>
              </a:rPr>
              <a:t>Demak</a:t>
            </a:r>
            <a:endParaRPr lang="id-ID" dirty="0" smtClean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38200"/>
            <a:ext cx="3733800" cy="1051560"/>
          </a:xfrm>
        </p:spPr>
        <p:txBody>
          <a:bodyPr>
            <a:no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</a:rPr>
              <a:t>Dewan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Juri</a:t>
            </a:r>
            <a:endParaRPr lang="id-ID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0"/>
            <a:ext cx="8183880" cy="1051560"/>
          </a:xfrm>
        </p:spPr>
        <p:txBody>
          <a:bodyPr/>
          <a:lstStyle/>
          <a:p>
            <a:pPr algn="ctr"/>
            <a:r>
              <a:rPr lang="en-US" dirty="0" smtClean="0"/>
              <a:t>TERIMA KASIH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SUS\Pictures\Muslim-Kids-reading-Holy-Qur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438400" y="304800"/>
            <a:ext cx="6705600" cy="6553200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914400"/>
            <a:ext cx="6172200" cy="4114800"/>
          </a:xfrm>
          <a:noFill/>
        </p:spPr>
        <p:txBody>
          <a:bodyPr>
            <a:noAutofit/>
          </a:bodyPr>
          <a:lstStyle/>
          <a:p>
            <a:pPr marL="6350" indent="-6350" algn="r">
              <a:buNone/>
            </a:pPr>
            <a:r>
              <a:rPr lang="id-ID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Lomba Tahfidz Quran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adalah </a:t>
            </a:r>
            <a:r>
              <a:rPr lang="id-ID" sz="2400" i="1" dirty="0" smtClean="0">
                <a:latin typeface="Arial" pitchFamily="34" charset="0"/>
                <a:cs typeface="Arial" pitchFamily="34" charset="0"/>
              </a:rPr>
              <a:t>suatu kompetisi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yang memperlombakan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kemampua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n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hafalan Al-Quran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cara baca Al-Quran sesuai dengan tajwid yang benar dan tepat serta pengetahuan tentang Al-Quran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. Tujuan diadakanya kompetisi ini untuk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memotifasi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semua siswa-siswi agar mau belajar menghafal Al-Quran dengan baik dan benar sesuai dengan  kaidah tajwid. Dengan adany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kompetisi ini diharapkan para siswa  dan siswi bisa memanfaatkan ajang ini untuk mengukur tingkat kebenaran hafalan yang selama ini mereka terapkan dalam menghafal Al-Quran sehari-hari.</a:t>
            </a:r>
          </a:p>
          <a:p>
            <a:pPr algn="r"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SUS\Pictures\checklis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0"/>
            <a:ext cx="3429000" cy="308699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05000"/>
            <a:ext cx="4800600" cy="91440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Gabriola" pitchFamily="82" charset="0"/>
                <a:cs typeface="Arial" pitchFamily="34" charset="0"/>
              </a:rPr>
              <a:t>PENDAFTARAN</a:t>
            </a:r>
            <a:br>
              <a:rPr lang="en-US" sz="60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Gabriola" pitchFamily="82" charset="0"/>
                <a:cs typeface="Arial" pitchFamily="34" charset="0"/>
              </a:rPr>
            </a:br>
            <a:endParaRPr lang="id-ID" sz="6000" b="1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latin typeface="Gabriola" pitchFamily="82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457200" y="2590800"/>
            <a:ext cx="9829800" cy="3505200"/>
          </a:xfrm>
          <a:prstGeom prst="rect">
            <a:avLst/>
          </a:prstGeom>
          <a:solidFill>
            <a:schemeClr val="tx1">
              <a:alpha val="94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743200"/>
            <a:ext cx="8382000" cy="4191000"/>
          </a:xfrm>
        </p:spPr>
        <p:txBody>
          <a:bodyPr>
            <a:normAutofit/>
          </a:bodyPr>
          <a:lstStyle/>
          <a:p>
            <a:pPr marL="409575" indent="-393700">
              <a:buFont typeface="+mj-lt"/>
              <a:buAutoNum type="arabicPeriod"/>
            </a:pPr>
            <a:r>
              <a:rPr lang="id-ID" sz="2400" dirty="0" smtClean="0">
                <a:solidFill>
                  <a:schemeClr val="bg1"/>
                </a:solidFill>
              </a:rPr>
              <a:t>Peserta dapat </a:t>
            </a:r>
            <a:r>
              <a:rPr lang="id-ID" sz="2400" b="1" dirty="0" smtClean="0">
                <a:solidFill>
                  <a:schemeClr val="bg1"/>
                </a:solidFill>
              </a:rPr>
              <a:t>mendaftarkan diri </a:t>
            </a:r>
            <a:r>
              <a:rPr lang="id-ID" sz="2400" dirty="0" smtClean="0">
                <a:solidFill>
                  <a:schemeClr val="bg1"/>
                </a:solidFill>
              </a:rPr>
              <a:t>dengan cara </a:t>
            </a:r>
            <a:r>
              <a:rPr lang="id-ID" sz="2400" b="1" dirty="0" smtClean="0">
                <a:solidFill>
                  <a:schemeClr val="bg1"/>
                </a:solidFill>
              </a:rPr>
              <a:t>mengisi form </a:t>
            </a:r>
            <a:r>
              <a:rPr lang="id-ID" sz="2400" dirty="0" smtClean="0">
                <a:solidFill>
                  <a:schemeClr val="bg1"/>
                </a:solidFill>
              </a:rPr>
              <a:t>pendaftaran </a:t>
            </a:r>
            <a:r>
              <a:rPr lang="en-US" sz="2400" dirty="0">
                <a:solidFill>
                  <a:schemeClr val="bg1"/>
                </a:solidFill>
              </a:rPr>
              <a:t>y</a:t>
            </a:r>
            <a:r>
              <a:rPr lang="en-US" sz="2400" dirty="0" smtClean="0">
                <a:solidFill>
                  <a:schemeClr val="bg1"/>
                </a:solidFill>
              </a:rPr>
              <a:t>ang </a:t>
            </a:r>
            <a:r>
              <a:rPr lang="en-US" sz="2400" dirty="0" err="1" smtClean="0">
                <a:solidFill>
                  <a:schemeClr val="bg1"/>
                </a:solidFill>
              </a:rPr>
              <a:t>disediakan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oleh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panitia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di</a:t>
            </a:r>
            <a:r>
              <a:rPr lang="en-US" sz="2400" dirty="0" smtClean="0">
                <a:solidFill>
                  <a:schemeClr val="bg1"/>
                </a:solidFill>
              </a:rPr>
              <a:t> SIT ALIYA</a:t>
            </a:r>
            <a:endParaRPr lang="id-ID" sz="2400" dirty="0" smtClean="0">
              <a:solidFill>
                <a:schemeClr val="bg1"/>
              </a:solidFill>
            </a:endParaRPr>
          </a:p>
          <a:p>
            <a:pPr marL="409575" indent="-393700">
              <a:buFont typeface="+mj-lt"/>
              <a:buAutoNum type="arabicPeriod"/>
            </a:pPr>
            <a:r>
              <a:rPr lang="id-ID" sz="2400" dirty="0" smtClean="0">
                <a:solidFill>
                  <a:schemeClr val="bg1"/>
                </a:solidFill>
              </a:rPr>
              <a:t>Pendaftaran dimulai pada </a:t>
            </a:r>
            <a:r>
              <a:rPr lang="id-ID" sz="2400" b="1" dirty="0" smtClean="0">
                <a:solidFill>
                  <a:schemeClr val="bg1"/>
                </a:solidFill>
              </a:rPr>
              <a:t>1 </a:t>
            </a:r>
            <a:r>
              <a:rPr lang="en-US" sz="2400" b="1" dirty="0" err="1" smtClean="0">
                <a:solidFill>
                  <a:schemeClr val="bg1"/>
                </a:solidFill>
              </a:rPr>
              <a:t>Oktober</a:t>
            </a:r>
            <a:r>
              <a:rPr lang="en-US" sz="2400" b="1" dirty="0" smtClean="0">
                <a:solidFill>
                  <a:schemeClr val="bg1"/>
                </a:solidFill>
              </a:rPr>
              <a:t> 2015 – 30 </a:t>
            </a:r>
            <a:r>
              <a:rPr lang="en-US" sz="2400" b="1" dirty="0" err="1" smtClean="0">
                <a:solidFill>
                  <a:schemeClr val="bg1"/>
                </a:solidFill>
              </a:rPr>
              <a:t>Oktober</a:t>
            </a:r>
            <a:r>
              <a:rPr lang="en-US" sz="2400" b="1" dirty="0" smtClean="0">
                <a:solidFill>
                  <a:schemeClr val="bg1"/>
                </a:solidFill>
              </a:rPr>
              <a:t> 2015</a:t>
            </a:r>
            <a:endParaRPr lang="id-ID" sz="2400" b="1" dirty="0" smtClean="0">
              <a:solidFill>
                <a:schemeClr val="bg1"/>
              </a:solidFill>
            </a:endParaRPr>
          </a:p>
          <a:p>
            <a:pPr marL="409575" indent="-393700">
              <a:buFont typeface="+mj-lt"/>
              <a:buAutoNum type="arabicPeriod"/>
            </a:pPr>
            <a:r>
              <a:rPr lang="id-ID" sz="2400" dirty="0" smtClean="0">
                <a:solidFill>
                  <a:schemeClr val="bg1"/>
                </a:solidFill>
              </a:rPr>
              <a:t>Peserta yang telah mendaftarkan diri wajib membaca dan </a:t>
            </a:r>
            <a:r>
              <a:rPr lang="id-ID" sz="2400" b="1" dirty="0" smtClean="0">
                <a:solidFill>
                  <a:schemeClr val="bg1"/>
                </a:solidFill>
              </a:rPr>
              <a:t>mematuhi seluruh persyarat dan peraturan </a:t>
            </a:r>
            <a:r>
              <a:rPr lang="id-ID" sz="2400" dirty="0" smtClean="0">
                <a:solidFill>
                  <a:schemeClr val="bg1"/>
                </a:solidFill>
              </a:rPr>
              <a:t>dalam lomba ini.</a:t>
            </a:r>
          </a:p>
          <a:p>
            <a:pPr marL="409575" indent="-393700">
              <a:buFont typeface="+mj-lt"/>
              <a:buAutoNum type="arabicPeriod"/>
            </a:pPr>
            <a:r>
              <a:rPr lang="id-ID" sz="2400" dirty="0" smtClean="0">
                <a:solidFill>
                  <a:schemeClr val="bg1"/>
                </a:solidFill>
              </a:rPr>
              <a:t>Jika ada persyaratan/ ketentuan yang </a:t>
            </a:r>
            <a:r>
              <a:rPr lang="id-ID" sz="2400" b="1" dirty="0" smtClean="0">
                <a:solidFill>
                  <a:schemeClr val="bg1"/>
                </a:solidFill>
              </a:rPr>
              <a:t>tidak dipenuhi </a:t>
            </a:r>
            <a:r>
              <a:rPr lang="id-ID" sz="2400" dirty="0" smtClean="0">
                <a:solidFill>
                  <a:schemeClr val="bg1"/>
                </a:solidFill>
              </a:rPr>
              <a:t>oleh peserta, maka </a:t>
            </a:r>
            <a:r>
              <a:rPr lang="id-ID" sz="2400" b="1" dirty="0" smtClean="0">
                <a:solidFill>
                  <a:schemeClr val="bg1"/>
                </a:solidFill>
              </a:rPr>
              <a:t>panitia berhak menolak </a:t>
            </a:r>
            <a:r>
              <a:rPr lang="id-ID" sz="2400" dirty="0" smtClean="0">
                <a:solidFill>
                  <a:schemeClr val="bg1"/>
                </a:solidFill>
              </a:rPr>
              <a:t>dan bahkan melakukan diskualifikasi jika dirasa perlu.</a:t>
            </a:r>
          </a:p>
          <a:p>
            <a:pPr marL="409575" indent="-393700">
              <a:buFont typeface="+mj-lt"/>
              <a:buAutoNum type="arabicPeriod"/>
            </a:pPr>
            <a:endParaRPr lang="id-ID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SUS\Pictures\hmw_checklis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81000" y="1295400"/>
            <a:ext cx="5715000" cy="4851707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0" y="2362200"/>
            <a:ext cx="5334000" cy="2819400"/>
          </a:xfrm>
        </p:spPr>
        <p:txBody>
          <a:bodyPr>
            <a:noAutofit/>
          </a:bodyPr>
          <a:lstStyle/>
          <a:p>
            <a:r>
              <a:rPr lang="en-US" sz="7000" b="1" dirty="0" smtClean="0">
                <a:latin typeface="Gisha" pitchFamily="34" charset="-79"/>
                <a:cs typeface="Gisha" pitchFamily="34" charset="-79"/>
              </a:rPr>
              <a:t>SYARAT &amp;</a:t>
            </a:r>
            <a:br>
              <a:rPr lang="en-US" sz="7000" b="1" dirty="0" smtClean="0">
                <a:latin typeface="Gisha" pitchFamily="34" charset="-79"/>
                <a:cs typeface="Gisha" pitchFamily="34" charset="-79"/>
              </a:rPr>
            </a:br>
            <a:r>
              <a:rPr lang="en-US" sz="6600" b="1" dirty="0" smtClean="0">
                <a:solidFill>
                  <a:srgbClr val="FF0000"/>
                </a:solidFill>
                <a:latin typeface="Gisha" pitchFamily="34" charset="-79"/>
                <a:cs typeface="Gisha" pitchFamily="34" charset="-79"/>
              </a:rPr>
              <a:t>KETENTUAN</a:t>
            </a:r>
            <a:endParaRPr lang="id-ID" sz="6600" b="1" dirty="0">
              <a:solidFill>
                <a:srgbClr val="FF0000"/>
              </a:solidFill>
              <a:latin typeface="Gisha" pitchFamily="34" charset="-79"/>
              <a:cs typeface="Gisha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SUS\Pictures\San_Diego_Windshield_Repair_Check_Lis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838200" y="1981200"/>
            <a:ext cx="4876800" cy="4876800"/>
          </a:xfrm>
          <a:prstGeom prst="rect">
            <a:avLst/>
          </a:prstGeom>
          <a:noFill/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2590800" y="1828800"/>
            <a:ext cx="6553200" cy="5029200"/>
          </a:xfrm>
          <a:prstGeom prst="rect">
            <a:avLst/>
          </a:prstGeom>
          <a:solidFill>
            <a:schemeClr val="bg1">
              <a:alpha val="59000"/>
            </a:schemeClr>
          </a:solidFill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Peserta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adalah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seorang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pelajar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pada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jenjang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Sekolah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Dasar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(SD)/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Madrasah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Ibtida’iyah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(MI)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atau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pribadi</a:t>
            </a:r>
            <a:endParaRPr kumimoji="0" lang="id-I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Peserta wajib membawa surat Rekomendasi (mandat) dari Kepala sekolah/pihak sekolah.</a:t>
            </a:r>
          </a:p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Setiap sekolah berhak mengirimkan delegasi lebih dari satu orang.</a:t>
            </a:r>
          </a:p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Peserta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wajib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mengenakan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tanda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peserta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selama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lomba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Tahfizh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berlangsung</a:t>
            </a:r>
            <a:endParaRPr kumimoji="0" lang="id-I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Kartu tanda peserta diberikan pada saat registrasi atau daftar ulang.</a:t>
            </a:r>
          </a:p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Peserta menggunakan baju muslim yang rapih dan sopan.</a:t>
            </a:r>
          </a:p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Peserta wajib didampingi oleh Guru Pembimbing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orang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bagi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pribadi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id-I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Peserta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didiskualifikasi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apabila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tidak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hadir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ketika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tiba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giliran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tampil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dengan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toleransi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tiga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kali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pemnggilan</a:t>
            </a:r>
            <a:endParaRPr kumimoji="0" lang="id-I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Para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peserta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tidak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diperbolehkan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mengganggu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peserta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lain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saat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tampil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diharuskan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tertib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tenang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id-I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Pemenang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diumumkan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saat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penutupan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acara</a:t>
            </a:r>
            <a:endParaRPr kumimoji="0" lang="id-I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Keputusan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panitia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mutlak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tidak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bisa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diganggu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gugat</a:t>
            </a:r>
            <a:endParaRPr kumimoji="0" lang="id-I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id-ID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762000"/>
            <a:ext cx="611879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latin typeface="Gisha" pitchFamily="34" charset="-79"/>
                <a:cs typeface="Gisha" pitchFamily="34" charset="-79"/>
              </a:rPr>
              <a:t>SYARAT</a:t>
            </a:r>
            <a:r>
              <a:rPr lang="id-ID" sz="6000" b="1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id-ID" sz="6000" dirty="0" smtClean="0">
                <a:latin typeface="Gisha" pitchFamily="34" charset="-79"/>
                <a:cs typeface="Gisha" pitchFamily="34" charset="-79"/>
              </a:rPr>
              <a:t>PESERTA</a:t>
            </a:r>
            <a:endParaRPr lang="id-ID" sz="6000" dirty="0">
              <a:latin typeface="Gisha" pitchFamily="34" charset="-79"/>
              <a:cs typeface="Gisha" pitchFamily="34" charset="-79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4600" y="685800"/>
            <a:ext cx="363304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200" b="1" dirty="0">
                <a:solidFill>
                  <a:srgbClr val="FF0000"/>
                </a:solidFill>
                <a:latin typeface="Gisha" pitchFamily="34" charset="-79"/>
                <a:cs typeface="Gisha" pitchFamily="34" charset="-79"/>
              </a:rPr>
              <a:t>Ketentuan Teknis </a:t>
            </a:r>
            <a:endParaRPr lang="en-US" sz="3200" b="1" dirty="0" smtClean="0">
              <a:solidFill>
                <a:srgbClr val="FF0000"/>
              </a:solidFill>
              <a:latin typeface="Gisha" pitchFamily="34" charset="-79"/>
              <a:cs typeface="Gisha" pitchFamily="34" charset="-79"/>
            </a:endParaRPr>
          </a:p>
          <a:p>
            <a:r>
              <a:rPr lang="id-ID" sz="2800" dirty="0" smtClean="0">
                <a:latin typeface="Gisha" pitchFamily="34" charset="-79"/>
                <a:cs typeface="Gisha" pitchFamily="34" charset="-79"/>
              </a:rPr>
              <a:t>Lomba </a:t>
            </a:r>
            <a:r>
              <a:rPr lang="en-US" sz="2800" dirty="0" err="1">
                <a:latin typeface="Gisha" pitchFamily="34" charset="-79"/>
                <a:cs typeface="Gisha" pitchFamily="34" charset="-79"/>
              </a:rPr>
              <a:t>Tahfizh</a:t>
            </a:r>
            <a:r>
              <a:rPr lang="en-US" sz="2800" dirty="0">
                <a:latin typeface="Gisha" pitchFamily="34" charset="-79"/>
                <a:cs typeface="Gisha" pitchFamily="34" charset="-79"/>
              </a:rPr>
              <a:t> Qur’an</a:t>
            </a:r>
            <a:endParaRPr lang="id-ID" sz="2800" dirty="0">
              <a:latin typeface="Gisha" pitchFamily="34" charset="-79"/>
              <a:cs typeface="Gisha" pitchFamily="34" charset="-79"/>
            </a:endParaRPr>
          </a:p>
          <a:p>
            <a:endParaRPr lang="id-ID" sz="2800" dirty="0">
              <a:latin typeface="Gisha" pitchFamily="34" charset="-79"/>
              <a:cs typeface="Gisha" pitchFamily="34" charset="-79"/>
            </a:endParaRPr>
          </a:p>
        </p:txBody>
      </p:sp>
      <p:pic>
        <p:nvPicPr>
          <p:cNvPr id="6146" name="Picture 2" descr="C:\Users\ASUS\Pictures\vcp-checklis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1" y="228601"/>
            <a:ext cx="2514600" cy="239450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0"/>
            <a:ext cx="9144000" cy="3962400"/>
          </a:xfrm>
          <a:solidFill>
            <a:schemeClr val="tx1">
              <a:alpha val="82000"/>
            </a:schemeClr>
          </a:solidFill>
        </p:spPr>
        <p:txBody>
          <a:bodyPr>
            <a:normAutofit/>
          </a:bodyPr>
          <a:lstStyle/>
          <a:p>
            <a:pPr marL="582613" indent="-238125">
              <a:buFont typeface="+mj-lt"/>
              <a:buAutoNum type="arabicPeriod"/>
            </a:pPr>
            <a:r>
              <a:rPr lang="id-ID" sz="1800" dirty="0" smtClean="0">
                <a:solidFill>
                  <a:schemeClr val="bg1"/>
                </a:solidFill>
              </a:rPr>
              <a:t>Peserta dipisahkan tempat duduknya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antara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ikhwan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akhwat</a:t>
            </a:r>
            <a:endParaRPr lang="id-ID" sz="1800" dirty="0" smtClean="0">
              <a:solidFill>
                <a:schemeClr val="bg1"/>
              </a:solidFill>
            </a:endParaRPr>
          </a:p>
          <a:p>
            <a:pPr marL="582613" indent="-238125">
              <a:buFont typeface="+mj-lt"/>
              <a:buAutoNum type="arabicPeriod"/>
            </a:pPr>
            <a:r>
              <a:rPr lang="id-ID" sz="1800" dirty="0" smtClean="0">
                <a:solidFill>
                  <a:schemeClr val="bg1"/>
                </a:solidFill>
              </a:rPr>
              <a:t>Panggung menjadi satu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untuk</a:t>
            </a:r>
            <a:r>
              <a:rPr lang="en-US" sz="1800" dirty="0" smtClean="0">
                <a:solidFill>
                  <a:schemeClr val="bg1"/>
                </a:solidFill>
              </a:rPr>
              <a:t> final</a:t>
            </a:r>
            <a:r>
              <a:rPr lang="id-ID" sz="1800" dirty="0" smtClean="0">
                <a:solidFill>
                  <a:schemeClr val="bg1"/>
                </a:solidFill>
              </a:rPr>
              <a:t> (tidak memisahkan akhwat &amp; Ikhwan)</a:t>
            </a:r>
          </a:p>
          <a:p>
            <a:pPr marL="582613" indent="-238125">
              <a:buFont typeface="+mj-lt"/>
              <a:buAutoNum type="arabicPeriod"/>
            </a:pPr>
            <a:r>
              <a:rPr lang="en-US" sz="1800" dirty="0" err="1" smtClean="0">
                <a:solidFill>
                  <a:schemeClr val="bg1"/>
                </a:solidFill>
              </a:rPr>
              <a:t>Lomba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tahfizh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dibagi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menjadi</a:t>
            </a:r>
            <a:r>
              <a:rPr lang="en-US" sz="1800" dirty="0" smtClean="0">
                <a:solidFill>
                  <a:schemeClr val="bg1"/>
                </a:solidFill>
              </a:rPr>
              <a:t> 2 </a:t>
            </a:r>
            <a:r>
              <a:rPr lang="en-US" sz="1800" dirty="0" err="1" smtClean="0">
                <a:solidFill>
                  <a:schemeClr val="bg1"/>
                </a:solidFill>
              </a:rPr>
              <a:t>babak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babak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pertama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adalah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penyisihan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babak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kedua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adalah</a:t>
            </a:r>
            <a:r>
              <a:rPr lang="en-US" sz="1800" dirty="0" smtClean="0">
                <a:solidFill>
                  <a:schemeClr val="bg1"/>
                </a:solidFill>
              </a:rPr>
              <a:t> final</a:t>
            </a:r>
            <a:endParaRPr lang="id-ID" sz="1800" dirty="0" smtClean="0">
              <a:solidFill>
                <a:schemeClr val="bg1"/>
              </a:solidFill>
            </a:endParaRPr>
          </a:p>
          <a:p>
            <a:pPr marL="582613" indent="-238125">
              <a:buFont typeface="+mj-lt"/>
              <a:buAutoNum type="arabicPeriod"/>
            </a:pPr>
            <a:r>
              <a:rPr lang="id-ID" sz="1800" dirty="0" smtClean="0">
                <a:solidFill>
                  <a:schemeClr val="bg1"/>
                </a:solidFill>
              </a:rPr>
              <a:t>Panitia menyediakan beberapa level dalam lomba tahfizh Quran </a:t>
            </a:r>
            <a:r>
              <a:rPr lang="en-US" sz="1800" dirty="0" err="1" smtClean="0">
                <a:solidFill>
                  <a:schemeClr val="bg1"/>
                </a:solidFill>
              </a:rPr>
              <a:t>yaitu</a:t>
            </a:r>
            <a:r>
              <a:rPr lang="en-US" sz="1800" dirty="0" smtClean="0">
                <a:solidFill>
                  <a:schemeClr val="bg1"/>
                </a:solidFill>
              </a:rPr>
              <a:t> : </a:t>
            </a:r>
            <a:endParaRPr lang="id-ID" sz="1800" dirty="0" smtClean="0">
              <a:solidFill>
                <a:schemeClr val="bg1"/>
              </a:solidFill>
            </a:endParaRPr>
          </a:p>
          <a:p>
            <a:pPr marL="582613" indent="-238125"/>
            <a:r>
              <a:rPr lang="en-US" sz="1800" dirty="0" smtClean="0">
                <a:solidFill>
                  <a:schemeClr val="bg1"/>
                </a:solidFill>
              </a:rPr>
              <a:t>  level A  : </a:t>
            </a:r>
            <a:r>
              <a:rPr lang="en-US" sz="1800" dirty="0" err="1" smtClean="0">
                <a:solidFill>
                  <a:schemeClr val="bg1"/>
                </a:solidFill>
              </a:rPr>
              <a:t>kelas</a:t>
            </a:r>
            <a:r>
              <a:rPr lang="en-US" sz="1800" dirty="0" smtClean="0">
                <a:solidFill>
                  <a:schemeClr val="bg1"/>
                </a:solidFill>
              </a:rPr>
              <a:t> 1 - 3 </a:t>
            </a:r>
            <a:r>
              <a:rPr lang="en-US" sz="1800" dirty="0" err="1" smtClean="0">
                <a:solidFill>
                  <a:schemeClr val="bg1"/>
                </a:solidFill>
              </a:rPr>
              <a:t>dari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mulai</a:t>
            </a:r>
            <a:r>
              <a:rPr lang="en-US" sz="1800" dirty="0" smtClean="0">
                <a:solidFill>
                  <a:schemeClr val="bg1"/>
                </a:solidFill>
              </a:rPr>
              <a:t> QS Ad-</a:t>
            </a:r>
            <a:r>
              <a:rPr lang="en-US" sz="1800" dirty="0" err="1" smtClean="0">
                <a:solidFill>
                  <a:schemeClr val="bg1"/>
                </a:solidFill>
              </a:rPr>
              <a:t>Dhuha</a:t>
            </a:r>
            <a:r>
              <a:rPr lang="en-US" sz="1800" dirty="0" smtClean="0">
                <a:solidFill>
                  <a:schemeClr val="bg1"/>
                </a:solidFill>
              </a:rPr>
              <a:t> s/d QS An-Naas.</a:t>
            </a:r>
            <a:endParaRPr lang="id-ID" sz="1800" dirty="0" smtClean="0">
              <a:solidFill>
                <a:schemeClr val="bg1"/>
              </a:solidFill>
            </a:endParaRPr>
          </a:p>
          <a:p>
            <a:pPr marL="582613" indent="-238125"/>
            <a:r>
              <a:rPr lang="en-US" sz="1800" dirty="0" smtClean="0">
                <a:solidFill>
                  <a:schemeClr val="bg1"/>
                </a:solidFill>
              </a:rPr>
              <a:t>  level B :  </a:t>
            </a:r>
            <a:r>
              <a:rPr lang="en-US" sz="1800" dirty="0" err="1" smtClean="0">
                <a:solidFill>
                  <a:schemeClr val="bg1"/>
                </a:solidFill>
              </a:rPr>
              <a:t>Kelas</a:t>
            </a:r>
            <a:r>
              <a:rPr lang="en-US" sz="1800" dirty="0" smtClean="0">
                <a:solidFill>
                  <a:schemeClr val="bg1"/>
                </a:solidFill>
              </a:rPr>
              <a:t> 4-6 </a:t>
            </a:r>
            <a:r>
              <a:rPr lang="en-US" sz="1800" dirty="0" err="1" smtClean="0">
                <a:solidFill>
                  <a:schemeClr val="bg1"/>
                </a:solidFill>
              </a:rPr>
              <a:t>Juz</a:t>
            </a:r>
            <a:r>
              <a:rPr lang="en-US" sz="1800" dirty="0" smtClean="0">
                <a:solidFill>
                  <a:schemeClr val="bg1"/>
                </a:solidFill>
              </a:rPr>
              <a:t> 30</a:t>
            </a:r>
            <a:endParaRPr lang="id-ID" sz="1800" dirty="0" smtClean="0">
              <a:solidFill>
                <a:schemeClr val="bg1"/>
              </a:solidFill>
            </a:endParaRPr>
          </a:p>
          <a:p>
            <a:pPr marL="582613" indent="-238125">
              <a:buFont typeface="+mj-lt"/>
              <a:buAutoNum type="arabicPeriod" startAt="5"/>
            </a:pPr>
            <a:r>
              <a:rPr lang="id-ID" sz="1800" dirty="0" smtClean="0">
                <a:solidFill>
                  <a:schemeClr val="bg1"/>
                </a:solidFill>
              </a:rPr>
              <a:t>Juri akan menentukan peserta yang akan melanjutkan ke level berikutnya</a:t>
            </a:r>
          </a:p>
          <a:p>
            <a:pPr marL="582613" indent="-238125">
              <a:buFont typeface="+mj-lt"/>
              <a:buAutoNum type="arabicPeriod" startAt="5"/>
            </a:pPr>
            <a:r>
              <a:rPr lang="id-ID" sz="1800" dirty="0" smtClean="0">
                <a:solidFill>
                  <a:schemeClr val="bg1"/>
                </a:solidFill>
              </a:rPr>
              <a:t>Peserta akan didiskualifikasi apabila tidak hadir ketika tiba giliran untuk tampil dengan toleransi tiga kali pem</a:t>
            </a:r>
            <a:r>
              <a:rPr lang="en-US" sz="1800" dirty="0" smtClean="0">
                <a:solidFill>
                  <a:schemeClr val="bg1"/>
                </a:solidFill>
              </a:rPr>
              <a:t>a</a:t>
            </a:r>
            <a:r>
              <a:rPr lang="id-ID" sz="1800" dirty="0" smtClean="0">
                <a:solidFill>
                  <a:schemeClr val="bg1"/>
                </a:solidFill>
              </a:rPr>
              <a:t>nggilan</a:t>
            </a:r>
            <a:r>
              <a:rPr lang="en-US" sz="1800" dirty="0" smtClean="0">
                <a:solidFill>
                  <a:schemeClr val="bg1"/>
                </a:solidFill>
              </a:rPr>
              <a:t>. </a:t>
            </a:r>
            <a:endParaRPr lang="id-ID" sz="1800" dirty="0" smtClean="0">
              <a:solidFill>
                <a:schemeClr val="bg1"/>
              </a:solidFill>
            </a:endParaRPr>
          </a:p>
          <a:p>
            <a:pPr marL="582613" indent="-238125">
              <a:buFont typeface="+mj-lt"/>
              <a:buAutoNum type="arabicPeriod" startAt="5"/>
            </a:pPr>
            <a:r>
              <a:rPr lang="en-US" sz="1800" dirty="0" err="1" smtClean="0">
                <a:solidFill>
                  <a:schemeClr val="bg1"/>
                </a:solidFill>
              </a:rPr>
              <a:t>Semua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soal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baik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babak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penyisihan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babak</a:t>
            </a:r>
            <a:r>
              <a:rPr lang="en-US" sz="1800" dirty="0" smtClean="0">
                <a:solidFill>
                  <a:schemeClr val="bg1"/>
                </a:solidFill>
              </a:rPr>
              <a:t> final </a:t>
            </a:r>
            <a:r>
              <a:rPr lang="en-US" sz="1800" dirty="0" err="1" smtClean="0">
                <a:solidFill>
                  <a:schemeClr val="bg1"/>
                </a:solidFill>
              </a:rPr>
              <a:t>dibuat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langsung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oleh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dewan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Juri</a:t>
            </a:r>
            <a:endParaRPr lang="id-ID" sz="1800" dirty="0" smtClean="0">
              <a:solidFill>
                <a:schemeClr val="bg1"/>
              </a:solidFill>
            </a:endParaRPr>
          </a:p>
          <a:p>
            <a:pPr marL="582613" indent="-238125">
              <a:buFont typeface="+mj-lt"/>
              <a:buAutoNum type="arabicPeriod" startAt="5"/>
            </a:pPr>
            <a:r>
              <a:rPr lang="id-ID" sz="1800" dirty="0" smtClean="0">
                <a:solidFill>
                  <a:schemeClr val="bg1"/>
                </a:solidFill>
              </a:rPr>
              <a:t>Penilaian juri di setiap level tidak dapat diganggu gugat</a:t>
            </a:r>
          </a:p>
          <a:p>
            <a:pPr marL="582613" indent="-238125">
              <a:buFont typeface="+mj-lt"/>
              <a:buAutoNum type="arabicPeriod" startAt="5"/>
            </a:pPr>
            <a:endParaRPr lang="id-ID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382000" cy="4876800"/>
          </a:xfrm>
        </p:spPr>
        <p:txBody>
          <a:bodyPr anchor="ctr">
            <a:noAutofit/>
          </a:bodyPr>
          <a:lstStyle/>
          <a:p>
            <a:pPr marL="582930" indent="-514350">
              <a:buFont typeface="+mj-lt"/>
              <a:buAutoNum type="arabicPeriod"/>
            </a:pPr>
            <a:r>
              <a:rPr lang="en-US" sz="2000" dirty="0" err="1" smtClean="0">
                <a:latin typeface="Gisha" pitchFamily="34" charset="-79"/>
                <a:cs typeface="Gisha" pitchFamily="34" charset="-79"/>
              </a:rPr>
              <a:t>Setiap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 level </a:t>
            </a:r>
            <a:r>
              <a:rPr lang="en-US" sz="2000" dirty="0" err="1" smtClean="0">
                <a:latin typeface="Gisha" pitchFamily="34" charset="-79"/>
                <a:cs typeface="Gisha" pitchFamily="34" charset="-79"/>
              </a:rPr>
              <a:t>akan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sz="2000" dirty="0" err="1" smtClean="0">
                <a:latin typeface="Gisha" pitchFamily="34" charset="-79"/>
                <a:cs typeface="Gisha" pitchFamily="34" charset="-79"/>
              </a:rPr>
              <a:t>diuji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sz="2000" dirty="0" err="1" smtClean="0">
                <a:latin typeface="Gisha" pitchFamily="34" charset="-79"/>
                <a:cs typeface="Gisha" pitchFamily="34" charset="-79"/>
              </a:rPr>
              <a:t>oleh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sz="2000" dirty="0" err="1" smtClean="0">
                <a:latin typeface="Gisha" pitchFamily="34" charset="-79"/>
                <a:cs typeface="Gisha" pitchFamily="34" charset="-79"/>
              </a:rPr>
              <a:t>satu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sz="2000" dirty="0" err="1" smtClean="0">
                <a:latin typeface="Gisha" pitchFamily="34" charset="-79"/>
                <a:cs typeface="Gisha" pitchFamily="34" charset="-79"/>
              </a:rPr>
              <a:t>dewan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sz="2000" dirty="0" err="1" smtClean="0">
                <a:latin typeface="Gisha" pitchFamily="34" charset="-79"/>
                <a:cs typeface="Gisha" pitchFamily="34" charset="-79"/>
              </a:rPr>
              <a:t>juri</a:t>
            </a:r>
            <a:endParaRPr lang="id-ID" sz="2000" dirty="0" smtClean="0">
              <a:latin typeface="Gisha" pitchFamily="34" charset="-79"/>
              <a:cs typeface="Gisha" pitchFamily="34" charset="-79"/>
            </a:endParaRPr>
          </a:p>
          <a:p>
            <a:pPr marL="582930" indent="-514350">
              <a:buFont typeface="+mj-lt"/>
              <a:buAutoNum type="arabicPeriod"/>
            </a:pPr>
            <a:r>
              <a:rPr lang="en-US" sz="2000" dirty="0" err="1" smtClean="0">
                <a:latin typeface="Gisha" pitchFamily="34" charset="-79"/>
                <a:cs typeface="Gisha" pitchFamily="34" charset="-79"/>
              </a:rPr>
              <a:t>Setiap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 level </a:t>
            </a:r>
            <a:r>
              <a:rPr lang="en-US" sz="2000" dirty="0" err="1" smtClean="0">
                <a:latin typeface="Gisha" pitchFamily="34" charset="-79"/>
                <a:cs typeface="Gisha" pitchFamily="34" charset="-79"/>
              </a:rPr>
              <a:t>akan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sz="2000" dirty="0" err="1" smtClean="0">
                <a:latin typeface="Gisha" pitchFamily="34" charset="-79"/>
                <a:cs typeface="Gisha" pitchFamily="34" charset="-79"/>
              </a:rPr>
              <a:t>diambil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 10 </a:t>
            </a:r>
            <a:r>
              <a:rPr lang="en-US" sz="2000" dirty="0" err="1" smtClean="0">
                <a:latin typeface="Gisha" pitchFamily="34" charset="-79"/>
                <a:cs typeface="Gisha" pitchFamily="34" charset="-79"/>
              </a:rPr>
              <a:t>peserta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sz="2000" dirty="0" err="1" smtClean="0">
                <a:latin typeface="Gisha" pitchFamily="34" charset="-79"/>
                <a:cs typeface="Gisha" pitchFamily="34" charset="-79"/>
              </a:rPr>
              <a:t>terbaik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sz="2000" dirty="0" err="1" smtClean="0">
                <a:latin typeface="Gisha" pitchFamily="34" charset="-79"/>
                <a:cs typeface="Gisha" pitchFamily="34" charset="-79"/>
              </a:rPr>
              <a:t>untuk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sz="2000" dirty="0" err="1" smtClean="0">
                <a:latin typeface="Gisha" pitchFamily="34" charset="-79"/>
                <a:cs typeface="Gisha" pitchFamily="34" charset="-79"/>
              </a:rPr>
              <a:t>masuk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sz="2000" dirty="0" err="1" smtClean="0">
                <a:latin typeface="Gisha" pitchFamily="34" charset="-79"/>
                <a:cs typeface="Gisha" pitchFamily="34" charset="-79"/>
              </a:rPr>
              <a:t>ke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sz="2000" dirty="0" err="1" smtClean="0">
                <a:latin typeface="Gisha" pitchFamily="34" charset="-79"/>
                <a:cs typeface="Gisha" pitchFamily="34" charset="-79"/>
              </a:rPr>
              <a:t>babak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 final</a:t>
            </a:r>
            <a:endParaRPr lang="id-ID" sz="2000" dirty="0" smtClean="0">
              <a:latin typeface="Gisha" pitchFamily="34" charset="-79"/>
              <a:cs typeface="Gisha" pitchFamily="34" charset="-79"/>
            </a:endParaRPr>
          </a:p>
          <a:p>
            <a:pPr marL="582930" indent="-514350">
              <a:buFont typeface="+mj-lt"/>
              <a:buAutoNum type="arabicPeriod"/>
            </a:pPr>
            <a:r>
              <a:rPr lang="en-US" sz="2000" dirty="0" err="1" smtClean="0">
                <a:latin typeface="Gisha" pitchFamily="34" charset="-79"/>
                <a:cs typeface="Gisha" pitchFamily="34" charset="-79"/>
              </a:rPr>
              <a:t>Bagi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 </a:t>
            </a:r>
            <a:r>
              <a:rPr lang="en-US" sz="2000" dirty="0" err="1" smtClean="0">
                <a:latin typeface="Gisha" pitchFamily="34" charset="-79"/>
                <a:cs typeface="Gisha" pitchFamily="34" charset="-79"/>
              </a:rPr>
              <a:t>peserta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 level A</a:t>
            </a:r>
          </a:p>
          <a:p>
            <a:pPr marL="569913" indent="344488">
              <a:buFont typeface="+mj-lt"/>
              <a:buAutoNum type="alphaLcPeriod"/>
            </a:pPr>
            <a:r>
              <a:rPr lang="id-ID" sz="2000" dirty="0" smtClean="0">
                <a:latin typeface="Gisha" pitchFamily="34" charset="-79"/>
                <a:cs typeface="Gisha" pitchFamily="34" charset="-79"/>
              </a:rPr>
              <a:t>MC akan memanggil nomor dan nama peserta</a:t>
            </a:r>
          </a:p>
          <a:p>
            <a:pPr marL="569913" indent="344488">
              <a:buFont typeface="+mj-lt"/>
              <a:buAutoNum type="alphaLcPeriod"/>
            </a:pPr>
            <a:r>
              <a:rPr lang="id-ID" sz="2000" dirty="0" smtClean="0">
                <a:latin typeface="Gisha" pitchFamily="34" charset="-79"/>
                <a:cs typeface="Gisha" pitchFamily="34" charset="-79"/>
              </a:rPr>
              <a:t>Peserta langsung menuju MC dan mengambil salah satu amplop yang ada dihadapan MC dan diberikan kepada </a:t>
            </a:r>
            <a:r>
              <a:rPr lang="en-US" sz="2000" dirty="0" err="1" smtClean="0">
                <a:latin typeface="Gisha" pitchFamily="34" charset="-79"/>
                <a:cs typeface="Gisha" pitchFamily="34" charset="-79"/>
              </a:rPr>
              <a:t>Juri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.</a:t>
            </a:r>
            <a:endParaRPr lang="id-ID" sz="2000" dirty="0" smtClean="0">
              <a:latin typeface="Gisha" pitchFamily="34" charset="-79"/>
              <a:cs typeface="Gisha" pitchFamily="34" charset="-79"/>
            </a:endParaRPr>
          </a:p>
          <a:p>
            <a:pPr marL="569913" indent="344488">
              <a:buFont typeface="+mj-lt"/>
              <a:buAutoNum type="alphaLcPeriod"/>
            </a:pPr>
            <a:r>
              <a:rPr lang="id-ID" sz="2000" dirty="0" smtClean="0">
                <a:latin typeface="Gisha" pitchFamily="34" charset="-79"/>
                <a:cs typeface="Gisha" pitchFamily="34" charset="-79"/>
              </a:rPr>
              <a:t>Peserta duduk dikursi ujian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 A</a:t>
            </a:r>
            <a:endParaRPr lang="id-ID" sz="2000" dirty="0" smtClean="0">
              <a:latin typeface="Gisha" pitchFamily="34" charset="-79"/>
              <a:cs typeface="Gisha" pitchFamily="34" charset="-79"/>
            </a:endParaRPr>
          </a:p>
          <a:p>
            <a:pPr marL="569913" indent="344488">
              <a:buFont typeface="+mj-lt"/>
              <a:buAutoNum type="alphaLcPeriod"/>
            </a:pPr>
            <a:r>
              <a:rPr lang="id-ID" sz="2000" dirty="0" smtClean="0">
                <a:latin typeface="Gisha" pitchFamily="34" charset="-79"/>
                <a:cs typeface="Gisha" pitchFamily="34" charset="-79"/>
              </a:rPr>
              <a:t>MC akan membuka dan membacakan isi amplop yang 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	</a:t>
            </a:r>
            <a:r>
              <a:rPr lang="id-ID" sz="2000" dirty="0" smtClean="0">
                <a:latin typeface="Gisha" pitchFamily="34" charset="-79"/>
                <a:cs typeface="Gisha" pitchFamily="34" charset="-79"/>
              </a:rPr>
              <a:t>bertuliskan salah satu nama surat juz 30 (surat 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Ad-</a:t>
            </a:r>
            <a:r>
              <a:rPr lang="en-US" sz="2000" dirty="0" err="1" smtClean="0">
                <a:latin typeface="Gisha" pitchFamily="34" charset="-79"/>
                <a:cs typeface="Gisha" pitchFamily="34" charset="-79"/>
              </a:rPr>
              <a:t>dhuha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 s/d 	An-Naas </a:t>
            </a:r>
            <a:r>
              <a:rPr lang="id-ID" sz="2000" dirty="0" smtClean="0">
                <a:latin typeface="Gisha" pitchFamily="34" charset="-79"/>
                <a:cs typeface="Gisha" pitchFamily="34" charset="-79"/>
              </a:rPr>
              <a:t>) </a:t>
            </a:r>
          </a:p>
          <a:p>
            <a:pPr marL="569913" indent="344488">
              <a:buFont typeface="+mj-lt"/>
              <a:buAutoNum type="alphaLcPeriod"/>
            </a:pPr>
            <a:r>
              <a:rPr lang="id-ID" sz="2000" dirty="0" smtClean="0">
                <a:latin typeface="Gisha" pitchFamily="34" charset="-79"/>
                <a:cs typeface="Gisha" pitchFamily="34" charset="-79"/>
              </a:rPr>
              <a:t>Peserta mengucapkan salam dan dilanjutkan dengan membaca 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	</a:t>
            </a:r>
            <a:r>
              <a:rPr lang="id-ID" sz="2000" dirty="0" smtClean="0">
                <a:latin typeface="Gisha" pitchFamily="34" charset="-79"/>
                <a:cs typeface="Gisha" pitchFamily="34" charset="-79"/>
              </a:rPr>
              <a:t>keseluruhan isi surat dimulai dengan ta’awudz dan basmallah 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	</a:t>
            </a:r>
            <a:r>
              <a:rPr lang="id-ID" sz="2000" dirty="0" smtClean="0">
                <a:latin typeface="Gisha" pitchFamily="34" charset="-79"/>
                <a:cs typeface="Gisha" pitchFamily="34" charset="-79"/>
              </a:rPr>
              <a:t>dan diakhiri dengan shodaqollahul ‘Adziim.</a:t>
            </a:r>
          </a:p>
          <a:p>
            <a:pPr marL="569913" indent="344488" algn="just">
              <a:buFont typeface="+mj-lt"/>
              <a:buAutoNum type="alphaLcPeriod"/>
            </a:pPr>
            <a:r>
              <a:rPr lang="id-ID" sz="2000" dirty="0" smtClean="0">
                <a:latin typeface="Gisha" pitchFamily="34" charset="-79"/>
                <a:cs typeface="Gisha" pitchFamily="34" charset="-79"/>
              </a:rPr>
              <a:t>MC kemudian mempersilahkan peserta mengucapkan salam 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	</a:t>
            </a:r>
            <a:r>
              <a:rPr lang="id-ID" sz="2000" dirty="0" smtClean="0">
                <a:latin typeface="Gisha" pitchFamily="34" charset="-79"/>
                <a:cs typeface="Gisha" pitchFamily="34" charset="-79"/>
              </a:rPr>
              <a:t>dan meninggalkan kursi ujian</a:t>
            </a:r>
            <a:r>
              <a:rPr lang="en-US" sz="2000" dirty="0" smtClean="0">
                <a:latin typeface="Gisha" pitchFamily="34" charset="-79"/>
                <a:cs typeface="Gisha" pitchFamily="34" charset="-79"/>
              </a:rPr>
              <a:t> A</a:t>
            </a:r>
            <a:endParaRPr lang="id-ID" sz="2000" dirty="0" smtClean="0">
              <a:latin typeface="Gisha" pitchFamily="34" charset="-79"/>
              <a:cs typeface="Gisha" pitchFamily="34" charset="-79"/>
            </a:endParaRPr>
          </a:p>
          <a:p>
            <a:pPr marL="582930" indent="-514350">
              <a:buFont typeface="+mj-lt"/>
              <a:buAutoNum type="arabicPeriod"/>
            </a:pPr>
            <a:endParaRPr lang="id-ID" sz="2000" dirty="0" smtClean="0">
              <a:latin typeface="Gisha" pitchFamily="34" charset="-79"/>
              <a:cs typeface="Gisha" pitchFamily="34" charset="-79"/>
            </a:endParaRPr>
          </a:p>
          <a:p>
            <a:pPr marL="582930" indent="-514350">
              <a:buFont typeface="+mj-lt"/>
              <a:buAutoNum type="arabicPeriod"/>
            </a:pPr>
            <a:endParaRPr lang="id-ID" sz="2000" dirty="0">
              <a:latin typeface="Gisha" pitchFamily="34" charset="-79"/>
              <a:cs typeface="Gisha" pitchFamily="34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95600" y="5867400"/>
            <a:ext cx="6248400" cy="5847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isha" pitchFamily="34" charset="-79"/>
                <a:cs typeface="Gisha" pitchFamily="34" charset="-79"/>
              </a:rPr>
              <a:t>Teknis</a:t>
            </a:r>
            <a:r>
              <a:rPr lang="en-US" sz="32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b="1" dirty="0" err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isha" pitchFamily="34" charset="-79"/>
                <a:cs typeface="Gisha" pitchFamily="34" charset="-79"/>
              </a:rPr>
              <a:t>B</a:t>
            </a:r>
            <a:r>
              <a:rPr lang="en-US" sz="3200" b="1" dirty="0" err="1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isha" pitchFamily="34" charset="-79"/>
                <a:cs typeface="Gisha" pitchFamily="34" charset="-79"/>
              </a:rPr>
              <a:t>abak</a:t>
            </a:r>
            <a:r>
              <a:rPr lang="en-US" sz="32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b="1" dirty="0" err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isha" pitchFamily="34" charset="-79"/>
                <a:cs typeface="Gisha" pitchFamily="34" charset="-79"/>
              </a:rPr>
              <a:t>P</a:t>
            </a:r>
            <a:r>
              <a:rPr lang="en-US" sz="3200" b="1" dirty="0" err="1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isha" pitchFamily="34" charset="-79"/>
                <a:cs typeface="Gisha" pitchFamily="34" charset="-79"/>
              </a:rPr>
              <a:t>enyisihan</a:t>
            </a:r>
            <a:endParaRPr lang="id-ID" sz="3200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isha" pitchFamily="34" charset="-79"/>
              <a:cs typeface="Gisha" pitchFamily="34" charset="-79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0"/>
            <a:ext cx="7650480" cy="4187952"/>
          </a:xfrm>
        </p:spPr>
        <p:txBody>
          <a:bodyPr>
            <a:normAutofit fontScale="70000" lnSpcReduction="20000"/>
          </a:bodyPr>
          <a:lstStyle/>
          <a:p>
            <a:pPr marL="582930" indent="-514350">
              <a:buFont typeface="+mj-lt"/>
              <a:buAutoNum type="alphaLcPeriod"/>
            </a:pPr>
            <a:r>
              <a:rPr lang="id-ID" dirty="0" smtClean="0"/>
              <a:t>MC akan memanggil nomor dan nama peserta</a:t>
            </a:r>
          </a:p>
          <a:p>
            <a:pPr marL="582930" indent="-514350">
              <a:buFont typeface="+mj-lt"/>
              <a:buAutoNum type="alphaLcPeriod"/>
            </a:pPr>
            <a:r>
              <a:rPr lang="id-ID" dirty="0" smtClean="0"/>
              <a:t>Peserta langsung menuju MC dan mengambil salah satu amplop yang ada dihadapan MC dan diberikan kepada </a:t>
            </a:r>
            <a:r>
              <a:rPr lang="en-US" dirty="0" err="1" smtClean="0"/>
              <a:t>Juri</a:t>
            </a:r>
            <a:r>
              <a:rPr lang="en-US" dirty="0" smtClean="0"/>
              <a:t>.</a:t>
            </a:r>
            <a:endParaRPr lang="id-ID" dirty="0" smtClean="0"/>
          </a:p>
          <a:p>
            <a:pPr marL="582930" indent="-514350">
              <a:buFont typeface="+mj-lt"/>
              <a:buAutoNum type="alphaLcPeriod"/>
            </a:pPr>
            <a:r>
              <a:rPr lang="id-ID" dirty="0" smtClean="0"/>
              <a:t>Peserta duduk dikursi ujian </a:t>
            </a:r>
            <a:r>
              <a:rPr lang="en-US" dirty="0" smtClean="0"/>
              <a:t>B</a:t>
            </a:r>
            <a:endParaRPr lang="id-ID" dirty="0" smtClean="0"/>
          </a:p>
          <a:p>
            <a:pPr marL="582930" indent="-514350">
              <a:buFont typeface="+mj-lt"/>
              <a:buAutoNum type="alphaLcPeriod"/>
            </a:pP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juri</a:t>
            </a:r>
            <a:r>
              <a:rPr lang="id-ID" dirty="0" smtClean="0"/>
              <a:t> akan membuka dan membacakan isi amplop yang bertuliskan salah satu </a:t>
            </a:r>
            <a:r>
              <a:rPr lang="en-US" dirty="0" err="1" smtClean="0"/>
              <a:t>ayat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juz</a:t>
            </a:r>
            <a:r>
              <a:rPr lang="en-US" dirty="0" smtClean="0"/>
              <a:t> 30 ( An-</a:t>
            </a:r>
            <a:r>
              <a:rPr lang="en-US" dirty="0" err="1" smtClean="0"/>
              <a:t>Naba</a:t>
            </a:r>
            <a:r>
              <a:rPr lang="en-US" dirty="0" smtClean="0"/>
              <a:t> S/d An-Naas) </a:t>
            </a:r>
            <a:endParaRPr lang="id-ID" dirty="0" smtClean="0"/>
          </a:p>
          <a:p>
            <a:pPr marL="582930" indent="-514350">
              <a:buFont typeface="+mj-lt"/>
              <a:buAutoNum type="alphaLcPeriod"/>
            </a:pPr>
            <a:r>
              <a:rPr lang="id-ID" dirty="0" smtClean="0"/>
              <a:t>Peserta mengucapkan salam dan </a:t>
            </a:r>
            <a:r>
              <a:rPr lang="en-US" dirty="0" err="1" smtClean="0"/>
              <a:t>Melanjutkan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yang </a:t>
            </a:r>
            <a:r>
              <a:rPr lang="en-US" dirty="0" err="1" smtClean="0"/>
              <a:t>dibacakan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Juri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5 </a:t>
            </a:r>
            <a:r>
              <a:rPr lang="en-US" dirty="0" err="1" smtClean="0"/>
              <a:t>ayat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id-ID" dirty="0" smtClean="0"/>
              <a:t>imulai dengan ta’awudz dan basmallah dan diakhiri dengan shodaqollahul ‘Adziim.</a:t>
            </a:r>
          </a:p>
          <a:p>
            <a:pPr marL="582930" indent="-514350">
              <a:buFont typeface="+mj-lt"/>
              <a:buAutoNum type="alphaLcPeriod"/>
            </a:pPr>
            <a:r>
              <a:rPr lang="id-ID" dirty="0" smtClean="0"/>
              <a:t>MC kemudian mempersilahkan peserta mengucapkan salam dan meninggalkan kursi ujian</a:t>
            </a:r>
            <a:r>
              <a:rPr lang="en-US" dirty="0" smtClean="0"/>
              <a:t> B</a:t>
            </a:r>
            <a:endParaRPr lang="id-ID" dirty="0" smtClean="0"/>
          </a:p>
          <a:p>
            <a:pPr marL="582930" indent="-514350">
              <a:buFont typeface="+mj-lt"/>
              <a:buAutoNum type="alphaLcPeriod"/>
            </a:pPr>
            <a:endParaRPr lang="id-ID" dirty="0"/>
          </a:p>
        </p:txBody>
      </p:sp>
      <p:sp>
        <p:nvSpPr>
          <p:cNvPr id="4" name="TextBox 3"/>
          <p:cNvSpPr txBox="1"/>
          <p:nvPr/>
        </p:nvSpPr>
        <p:spPr>
          <a:xfrm>
            <a:off x="500797" y="685800"/>
            <a:ext cx="36140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/>
              <a:t>peserta</a:t>
            </a:r>
            <a:r>
              <a:rPr lang="en-US" sz="2400" dirty="0"/>
              <a:t> level B</a:t>
            </a:r>
            <a:endParaRPr lang="id-ID" sz="2400" dirty="0"/>
          </a:p>
          <a:p>
            <a:pPr marL="342900" indent="-342900">
              <a:buFont typeface="+mj-lt"/>
              <a:buAutoNum type="arabicPeriod" startAt="4"/>
            </a:pPr>
            <a:endParaRPr lang="id-ID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895600" y="5867400"/>
            <a:ext cx="6248400" cy="5847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isha" pitchFamily="34" charset="-79"/>
                <a:cs typeface="Gisha" pitchFamily="34" charset="-79"/>
              </a:rPr>
              <a:t>Teknis</a:t>
            </a:r>
            <a:r>
              <a:rPr lang="en-US" sz="32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b="1" dirty="0" err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isha" pitchFamily="34" charset="-79"/>
                <a:cs typeface="Gisha" pitchFamily="34" charset="-79"/>
              </a:rPr>
              <a:t>B</a:t>
            </a:r>
            <a:r>
              <a:rPr lang="en-US" sz="3200" b="1" dirty="0" err="1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isha" pitchFamily="34" charset="-79"/>
                <a:cs typeface="Gisha" pitchFamily="34" charset="-79"/>
              </a:rPr>
              <a:t>abak</a:t>
            </a:r>
            <a:r>
              <a:rPr lang="en-US" sz="32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b="1" dirty="0" err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isha" pitchFamily="34" charset="-79"/>
                <a:cs typeface="Gisha" pitchFamily="34" charset="-79"/>
              </a:rPr>
              <a:t>P</a:t>
            </a:r>
            <a:r>
              <a:rPr lang="en-US" sz="3200" b="1" dirty="0" err="1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isha" pitchFamily="34" charset="-79"/>
                <a:cs typeface="Gisha" pitchFamily="34" charset="-79"/>
              </a:rPr>
              <a:t>enyisihan</a:t>
            </a:r>
            <a:endParaRPr lang="id-ID" sz="3200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isha" pitchFamily="34" charset="-79"/>
              <a:cs typeface="Gisha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183880" cy="4187952"/>
          </a:xfrm>
        </p:spPr>
        <p:txBody>
          <a:bodyPr>
            <a:noAutofit/>
          </a:bodyPr>
          <a:lstStyle/>
          <a:p>
            <a:pPr marL="582930" lvl="0" indent="-514350">
              <a:buFont typeface="+mj-lt"/>
              <a:buAutoNum type="arabicPeriod"/>
            </a:pPr>
            <a:r>
              <a:rPr lang="en-US" sz="1600" dirty="0" err="1" smtClean="0"/>
              <a:t>Kedua</a:t>
            </a:r>
            <a:r>
              <a:rPr lang="en-US" sz="1600" dirty="0" smtClean="0"/>
              <a:t> level </a:t>
            </a:r>
            <a:r>
              <a:rPr lang="en-US" sz="1600" dirty="0" err="1" smtClean="0"/>
              <a:t>digabung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satu</a:t>
            </a:r>
            <a:r>
              <a:rPr lang="en-US" sz="1600" dirty="0" smtClean="0"/>
              <a:t> </a:t>
            </a:r>
            <a:r>
              <a:rPr lang="en-US" sz="1600" dirty="0" err="1" smtClean="0"/>
              <a:t>panggung</a:t>
            </a:r>
            <a:r>
              <a:rPr lang="en-US" sz="1600" dirty="0" smtClean="0"/>
              <a:t> / </a:t>
            </a:r>
            <a:r>
              <a:rPr lang="en-US" sz="1600" dirty="0" err="1" smtClean="0"/>
              <a:t>tempat</a:t>
            </a:r>
            <a:r>
              <a:rPr lang="en-US" sz="1600" dirty="0" smtClean="0"/>
              <a:t> </a:t>
            </a:r>
            <a:r>
              <a:rPr lang="en-US" sz="1600" dirty="0" err="1" smtClean="0"/>
              <a:t>ujian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penilaian</a:t>
            </a:r>
            <a:r>
              <a:rPr lang="en-US" sz="1600" dirty="0" smtClean="0"/>
              <a:t> </a:t>
            </a:r>
            <a:r>
              <a:rPr lang="en-US" sz="1600" dirty="0" err="1" smtClean="0"/>
              <a:t>oleh</a:t>
            </a:r>
            <a:r>
              <a:rPr lang="en-US" sz="1600" dirty="0" smtClean="0"/>
              <a:t> 2 </a:t>
            </a:r>
            <a:r>
              <a:rPr lang="en-US" sz="1600" dirty="0" err="1" smtClean="0"/>
              <a:t>dewan</a:t>
            </a:r>
            <a:r>
              <a:rPr lang="en-US" sz="1600" dirty="0" smtClean="0"/>
              <a:t> </a:t>
            </a:r>
            <a:r>
              <a:rPr lang="en-US" sz="1600" dirty="0" err="1" smtClean="0"/>
              <a:t>juri</a:t>
            </a:r>
            <a:endParaRPr lang="id-ID" sz="1600" dirty="0" smtClean="0"/>
          </a:p>
          <a:p>
            <a:pPr marL="582930" lvl="0" indent="-514350">
              <a:buFont typeface="+mj-lt"/>
              <a:buAutoNum type="arabicPeriod"/>
            </a:pPr>
            <a:r>
              <a:rPr lang="id-ID" sz="1600" dirty="0" smtClean="0"/>
              <a:t>MC akan memanggil nomor dan nama peserta</a:t>
            </a:r>
          </a:p>
          <a:p>
            <a:pPr marL="582930" lvl="0" indent="-514350">
              <a:buFont typeface="+mj-lt"/>
              <a:buAutoNum type="arabicPeriod"/>
            </a:pPr>
            <a:r>
              <a:rPr lang="id-ID" sz="1600" dirty="0" smtClean="0"/>
              <a:t>Peserta langsung menuju MC dan mengambil salah satu amplop yang ada dihadapan MC dan diberikan kepada </a:t>
            </a:r>
            <a:r>
              <a:rPr lang="en-US" sz="1600" dirty="0" err="1" smtClean="0"/>
              <a:t>dewan</a:t>
            </a:r>
            <a:r>
              <a:rPr lang="en-US" sz="1600" dirty="0" smtClean="0"/>
              <a:t> </a:t>
            </a:r>
            <a:r>
              <a:rPr lang="en-US" sz="1600" dirty="0" err="1" smtClean="0"/>
              <a:t>Juri</a:t>
            </a:r>
            <a:r>
              <a:rPr lang="en-US" sz="1600" dirty="0" smtClean="0"/>
              <a:t>.</a:t>
            </a:r>
            <a:endParaRPr lang="id-ID" sz="1600" dirty="0" smtClean="0"/>
          </a:p>
          <a:p>
            <a:pPr marL="582930" lvl="0" indent="-514350">
              <a:buFont typeface="+mj-lt"/>
              <a:buAutoNum type="arabicPeriod"/>
            </a:pPr>
            <a:r>
              <a:rPr lang="id-ID" sz="1600" dirty="0" smtClean="0"/>
              <a:t>Peserta duduk dikursi </a:t>
            </a:r>
            <a:r>
              <a:rPr lang="en-US" sz="1600" dirty="0" err="1" smtClean="0"/>
              <a:t>Ujian</a:t>
            </a:r>
            <a:endParaRPr lang="id-ID" sz="1600" dirty="0" smtClean="0"/>
          </a:p>
          <a:p>
            <a:pPr marL="582930" lvl="0" indent="-514350">
              <a:buFont typeface="+mj-lt"/>
              <a:buAutoNum type="arabicPeriod"/>
            </a:pPr>
            <a:r>
              <a:rPr lang="en-US" sz="1600" dirty="0" err="1" smtClean="0"/>
              <a:t>Dewan</a:t>
            </a:r>
            <a:r>
              <a:rPr lang="en-US" sz="1600" dirty="0" smtClean="0"/>
              <a:t> </a:t>
            </a:r>
            <a:r>
              <a:rPr lang="en-US" sz="1600" dirty="0" err="1" smtClean="0"/>
              <a:t>Juri</a:t>
            </a:r>
            <a:r>
              <a:rPr lang="id-ID" sz="1600" dirty="0" smtClean="0"/>
              <a:t> akan membuka dan membacakan isi amplop yang </a:t>
            </a:r>
            <a:r>
              <a:rPr lang="en-US" sz="1600" dirty="0" err="1" smtClean="0"/>
              <a:t>Berisi</a:t>
            </a:r>
            <a:r>
              <a:rPr lang="en-US" sz="1600" dirty="0" smtClean="0"/>
              <a:t> </a:t>
            </a:r>
            <a:r>
              <a:rPr lang="en-US" sz="1600" dirty="0" err="1" smtClean="0"/>
              <a:t>tiga</a:t>
            </a:r>
            <a:r>
              <a:rPr lang="en-US" sz="1600" dirty="0" smtClean="0"/>
              <a:t> </a:t>
            </a:r>
            <a:r>
              <a:rPr lang="en-US" sz="1600" dirty="0" err="1" smtClean="0"/>
              <a:t>pertanyaan</a:t>
            </a:r>
            <a:r>
              <a:rPr lang="en-US" sz="1600" dirty="0" smtClean="0"/>
              <a:t> : </a:t>
            </a:r>
            <a:r>
              <a:rPr lang="en-US" sz="1600" dirty="0" err="1" smtClean="0"/>
              <a:t>pertama</a:t>
            </a:r>
            <a:r>
              <a:rPr lang="en-US" sz="1600" dirty="0" smtClean="0"/>
              <a:t> </a:t>
            </a:r>
            <a:r>
              <a:rPr lang="en-US" sz="1600" dirty="0" err="1" smtClean="0"/>
              <a:t>membaca</a:t>
            </a:r>
            <a:r>
              <a:rPr lang="en-US" sz="1600" dirty="0" smtClean="0"/>
              <a:t> </a:t>
            </a:r>
            <a:r>
              <a:rPr lang="en-US" sz="1600" dirty="0" err="1" smtClean="0"/>
              <a:t>satu</a:t>
            </a:r>
            <a:r>
              <a:rPr lang="en-US" sz="1600" dirty="0" smtClean="0"/>
              <a:t> </a:t>
            </a:r>
            <a:r>
              <a:rPr lang="en-US" sz="1600" dirty="0" err="1" smtClean="0"/>
              <a:t>surat</a:t>
            </a:r>
            <a:r>
              <a:rPr lang="en-US" sz="1600" dirty="0" smtClean="0"/>
              <a:t> </a:t>
            </a:r>
            <a:r>
              <a:rPr lang="en-US" sz="1600" dirty="0" err="1" smtClean="0"/>
              <a:t>penuh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dua</a:t>
            </a:r>
            <a:r>
              <a:rPr lang="en-US" sz="1600" dirty="0" smtClean="0"/>
              <a:t> </a:t>
            </a:r>
            <a:r>
              <a:rPr lang="en-US" sz="1600" dirty="0" err="1" smtClean="0"/>
              <a:t>pertanyaan</a:t>
            </a:r>
            <a:r>
              <a:rPr lang="en-US" sz="1600" dirty="0" smtClean="0"/>
              <a:t> </a:t>
            </a:r>
            <a:r>
              <a:rPr lang="en-US" sz="1600" dirty="0" err="1" smtClean="0"/>
              <a:t>lainnya</a:t>
            </a:r>
            <a:r>
              <a:rPr lang="en-US" sz="1600" dirty="0" smtClean="0"/>
              <a:t> </a:t>
            </a:r>
            <a:r>
              <a:rPr lang="en-US" sz="1600" dirty="0" err="1" smtClean="0"/>
              <a:t>melanjutkan</a:t>
            </a:r>
            <a:r>
              <a:rPr lang="en-US" sz="1600" dirty="0" smtClean="0"/>
              <a:t> </a:t>
            </a:r>
            <a:r>
              <a:rPr lang="en-US" sz="1600" dirty="0" err="1" smtClean="0"/>
              <a:t>ayat</a:t>
            </a:r>
            <a:r>
              <a:rPr lang="en-US" sz="1600" dirty="0" smtClean="0"/>
              <a:t> ( 5 </a:t>
            </a:r>
            <a:r>
              <a:rPr lang="en-US" sz="1600" dirty="0" err="1" smtClean="0"/>
              <a:t>ayat</a:t>
            </a:r>
            <a:r>
              <a:rPr lang="en-US" sz="1600" dirty="0" smtClean="0"/>
              <a:t> )</a:t>
            </a:r>
            <a:endParaRPr lang="id-ID" sz="1600" dirty="0" smtClean="0"/>
          </a:p>
          <a:p>
            <a:pPr marL="582930" lvl="0" indent="-514350">
              <a:buFont typeface="+mj-lt"/>
              <a:buAutoNum type="arabicPeriod"/>
            </a:pPr>
            <a:r>
              <a:rPr lang="id-ID" sz="1600" dirty="0" smtClean="0"/>
              <a:t>Peserta mengucapkan salam dan dilanjutkan dengan</a:t>
            </a:r>
            <a:r>
              <a:rPr lang="en-US" sz="1600" dirty="0" smtClean="0"/>
              <a:t> </a:t>
            </a:r>
            <a:r>
              <a:rPr lang="en-US" sz="1600" dirty="0" err="1" smtClean="0"/>
              <a:t>menjawab</a:t>
            </a:r>
            <a:r>
              <a:rPr lang="en-US" sz="1600" dirty="0" smtClean="0"/>
              <a:t> </a:t>
            </a:r>
            <a:r>
              <a:rPr lang="en-US" sz="1600" dirty="0" err="1" smtClean="0"/>
              <a:t>semua</a:t>
            </a:r>
            <a:r>
              <a:rPr lang="en-US" sz="1600" dirty="0" smtClean="0"/>
              <a:t> </a:t>
            </a:r>
            <a:r>
              <a:rPr lang="en-US" sz="1600" dirty="0" err="1" smtClean="0"/>
              <a:t>pertanyaan</a:t>
            </a:r>
            <a:r>
              <a:rPr lang="en-US" sz="1600" dirty="0" smtClean="0"/>
              <a:t> </a:t>
            </a:r>
            <a:r>
              <a:rPr lang="en-US" sz="1600" dirty="0" err="1" smtClean="0"/>
              <a:t>di</a:t>
            </a:r>
            <a:r>
              <a:rPr lang="id-ID" sz="1600" dirty="0" smtClean="0"/>
              <a:t>mulai dengan ta’awudz dan basmallah dan diakhiri dengan shodaqollahul ‘Adziim.</a:t>
            </a:r>
          </a:p>
          <a:p>
            <a:pPr marL="582930" lvl="0" indent="-514350">
              <a:buFont typeface="+mj-lt"/>
              <a:buAutoNum type="arabicPeriod"/>
            </a:pPr>
            <a:r>
              <a:rPr lang="en-US" sz="1600" dirty="0" err="1" smtClean="0"/>
              <a:t>Dewan</a:t>
            </a:r>
            <a:r>
              <a:rPr lang="en-US" sz="1600" dirty="0" smtClean="0"/>
              <a:t> </a:t>
            </a:r>
            <a:r>
              <a:rPr lang="en-US" sz="1600" dirty="0" err="1" smtClean="0"/>
              <a:t>juri</a:t>
            </a:r>
            <a:r>
              <a:rPr lang="en-US" sz="1600" dirty="0" smtClean="0"/>
              <a:t> </a:t>
            </a:r>
            <a:r>
              <a:rPr lang="en-US" sz="1600" dirty="0" err="1" smtClean="0"/>
              <a:t>akan</a:t>
            </a:r>
            <a:r>
              <a:rPr lang="en-US" sz="1600" dirty="0" smtClean="0"/>
              <a:t> </a:t>
            </a:r>
            <a:r>
              <a:rPr lang="en-US" sz="1600" dirty="0" err="1" smtClean="0"/>
              <a:t>memberikan</a:t>
            </a:r>
            <a:r>
              <a:rPr lang="en-US" sz="1600" dirty="0" smtClean="0"/>
              <a:t> </a:t>
            </a:r>
            <a:r>
              <a:rPr lang="en-US" sz="1600" dirty="0" err="1" smtClean="0"/>
              <a:t>isyarat</a:t>
            </a:r>
            <a:r>
              <a:rPr lang="en-US" sz="1600" dirty="0" smtClean="0"/>
              <a:t> </a:t>
            </a:r>
            <a:r>
              <a:rPr lang="en-US" sz="1600" dirty="0" err="1" smtClean="0"/>
              <a:t>satu</a:t>
            </a:r>
            <a:r>
              <a:rPr lang="en-US" sz="1600" dirty="0" smtClean="0"/>
              <a:t> </a:t>
            </a:r>
            <a:r>
              <a:rPr lang="en-US" sz="1600" dirty="0" err="1" smtClean="0"/>
              <a:t>ketukan</a:t>
            </a:r>
            <a:r>
              <a:rPr lang="en-US" sz="1600" dirty="0" smtClean="0"/>
              <a:t> </a:t>
            </a:r>
            <a:r>
              <a:rPr lang="en-US" sz="1600" dirty="0" err="1" smtClean="0"/>
              <a:t>jika</a:t>
            </a:r>
            <a:r>
              <a:rPr lang="en-US" sz="1600" dirty="0" smtClean="0"/>
              <a:t> </a:t>
            </a:r>
            <a:r>
              <a:rPr lang="en-US" sz="1600" dirty="0" err="1" smtClean="0"/>
              <a:t>ada</a:t>
            </a:r>
            <a:r>
              <a:rPr lang="en-US" sz="1600" dirty="0" smtClean="0"/>
              <a:t> </a:t>
            </a:r>
            <a:r>
              <a:rPr lang="en-US" sz="1600" dirty="0" err="1" smtClean="0"/>
              <a:t>jawaban</a:t>
            </a:r>
            <a:r>
              <a:rPr lang="en-US" sz="1600" dirty="0" smtClean="0"/>
              <a:t> yang </a:t>
            </a:r>
            <a:r>
              <a:rPr lang="en-US" sz="1600" dirty="0" err="1" smtClean="0"/>
              <a:t>salah</a:t>
            </a:r>
            <a:r>
              <a:rPr lang="en-US" sz="1600" dirty="0" smtClean="0"/>
              <a:t> </a:t>
            </a:r>
            <a:r>
              <a:rPr lang="en-US" sz="1600" dirty="0" err="1" smtClean="0"/>
              <a:t>maksimal</a:t>
            </a:r>
            <a:r>
              <a:rPr lang="en-US" sz="1600" dirty="0" smtClean="0"/>
              <a:t> 3 kali </a:t>
            </a:r>
            <a:r>
              <a:rPr lang="en-US" sz="1600" dirty="0" err="1" smtClean="0"/>
              <a:t>salah</a:t>
            </a:r>
            <a:r>
              <a:rPr lang="en-US" sz="1600" dirty="0" smtClean="0"/>
              <a:t>,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dua</a:t>
            </a:r>
            <a:r>
              <a:rPr lang="en-US" sz="1600" dirty="0" smtClean="0"/>
              <a:t> </a:t>
            </a:r>
            <a:r>
              <a:rPr lang="en-US" sz="1600" dirty="0" err="1" smtClean="0"/>
              <a:t>ketukan</a:t>
            </a:r>
            <a:r>
              <a:rPr lang="en-US" sz="1600" dirty="0" smtClean="0"/>
              <a:t> </a:t>
            </a:r>
            <a:r>
              <a:rPr lang="en-US" sz="1600" dirty="0" err="1" smtClean="0"/>
              <a:t>tanda</a:t>
            </a:r>
            <a:r>
              <a:rPr lang="en-US" sz="1600" dirty="0" smtClean="0"/>
              <a:t> </a:t>
            </a:r>
            <a:r>
              <a:rPr lang="en-US" sz="1600" dirty="0" err="1" smtClean="0"/>
              <a:t>pertanyaan</a:t>
            </a:r>
            <a:r>
              <a:rPr lang="en-US" sz="1600" dirty="0" smtClean="0"/>
              <a:t> </a:t>
            </a:r>
            <a:r>
              <a:rPr lang="en-US" sz="1600" dirty="0" err="1" smtClean="0"/>
              <a:t>berikutnya</a:t>
            </a:r>
            <a:r>
              <a:rPr lang="en-US" sz="1600" dirty="0" smtClean="0"/>
              <a:t>.</a:t>
            </a:r>
            <a:endParaRPr lang="id-ID" sz="1600" dirty="0" smtClean="0"/>
          </a:p>
          <a:p>
            <a:pPr marL="582930" indent="-514350">
              <a:buFont typeface="+mj-lt"/>
              <a:buAutoNum type="arabicPeriod"/>
            </a:pPr>
            <a:r>
              <a:rPr lang="id-ID" sz="1600" dirty="0" smtClean="0"/>
              <a:t>MC kemudian mempersilahkan peserta mengucapkan salam dan meninggalkan kursi ujian</a:t>
            </a:r>
            <a:endParaRPr lang="id-ID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609600"/>
            <a:ext cx="7467600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800" b="1" dirty="0" err="1">
                <a:solidFill>
                  <a:srgbClr val="C00000"/>
                </a:solidFill>
                <a:latin typeface="Gisha" pitchFamily="34" charset="-79"/>
                <a:cs typeface="Gisha" pitchFamily="34" charset="-79"/>
              </a:rPr>
              <a:t>Teknis</a:t>
            </a:r>
            <a:r>
              <a:rPr lang="en-US" sz="2800" b="1" dirty="0">
                <a:solidFill>
                  <a:srgbClr val="C0000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Gisha" pitchFamily="34" charset="-79"/>
                <a:cs typeface="Gisha" pitchFamily="34" charset="-79"/>
              </a:rPr>
              <a:t>Babak</a:t>
            </a:r>
            <a:r>
              <a:rPr lang="en-US" sz="2800" b="1" dirty="0" smtClean="0">
                <a:solidFill>
                  <a:srgbClr val="C00000"/>
                </a:solidFill>
                <a:latin typeface="Gisha" pitchFamily="34" charset="-79"/>
                <a:cs typeface="Gisha" pitchFamily="34" charset="-79"/>
              </a:rPr>
              <a:t> Final</a:t>
            </a:r>
            <a:endParaRPr lang="id-ID" sz="2800" b="1" dirty="0">
              <a:solidFill>
                <a:srgbClr val="C00000"/>
              </a:solidFill>
              <a:latin typeface="Gisha" pitchFamily="34" charset="-79"/>
              <a:cs typeface="Gisha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spect">
  <a:themeElements>
    <a:clrScheme name="Custom 2">
      <a:dk1>
        <a:srgbClr val="0C0C0C"/>
      </a:dk1>
      <a:lt1>
        <a:sysClr val="window" lastClr="FFFFFF"/>
      </a:lt1>
      <a:dk2>
        <a:srgbClr val="323232"/>
      </a:dk2>
      <a:lt2>
        <a:srgbClr val="656565"/>
      </a:lt2>
      <a:accent1>
        <a:srgbClr val="0C0C0C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869</TotalTime>
  <Words>748</Words>
  <Application>Microsoft Office PowerPoint</Application>
  <PresentationFormat>On-screen Show (4:3)</PresentationFormat>
  <Paragraphs>77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Aspect</vt:lpstr>
      <vt:lpstr>Slide 1</vt:lpstr>
      <vt:lpstr>Slide 2</vt:lpstr>
      <vt:lpstr>PENDAFTARAN </vt:lpstr>
      <vt:lpstr>SYARAT &amp; KETENTUAN</vt:lpstr>
      <vt:lpstr>Slide 5</vt:lpstr>
      <vt:lpstr>Slide 6</vt:lpstr>
      <vt:lpstr>Slide 7</vt:lpstr>
      <vt:lpstr>Slide 8</vt:lpstr>
      <vt:lpstr>Slide 9</vt:lpstr>
      <vt:lpstr>Kriteria Penilaian</vt:lpstr>
      <vt:lpstr>Pemenang</vt:lpstr>
      <vt:lpstr>Dewan Juri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ASUS</cp:lastModifiedBy>
  <cp:revision>29</cp:revision>
  <dcterms:created xsi:type="dcterms:W3CDTF">2015-10-25T22:37:14Z</dcterms:created>
  <dcterms:modified xsi:type="dcterms:W3CDTF">2015-10-26T14:55:04Z</dcterms:modified>
</cp:coreProperties>
</file>